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257" r:id="rId3"/>
    <p:sldId id="349" r:id="rId4"/>
    <p:sldId id="350" r:id="rId5"/>
    <p:sldId id="292" r:id="rId6"/>
    <p:sldId id="270" r:id="rId7"/>
    <p:sldId id="374" r:id="rId8"/>
    <p:sldId id="375" r:id="rId9"/>
    <p:sldId id="376" r:id="rId10"/>
    <p:sldId id="377" r:id="rId11"/>
    <p:sldId id="378" r:id="rId12"/>
    <p:sldId id="379" r:id="rId13"/>
    <p:sldId id="380" r:id="rId14"/>
    <p:sldId id="381" r:id="rId15"/>
    <p:sldId id="382" r:id="rId16"/>
    <p:sldId id="330" r:id="rId17"/>
    <p:sldId id="293" r:id="rId18"/>
    <p:sldId id="294" r:id="rId19"/>
    <p:sldId id="295" r:id="rId20"/>
    <p:sldId id="296" r:id="rId21"/>
    <p:sldId id="297" r:id="rId22"/>
    <p:sldId id="298" r:id="rId23"/>
    <p:sldId id="299" r:id="rId24"/>
    <p:sldId id="300" r:id="rId25"/>
    <p:sldId id="328" r:id="rId26"/>
    <p:sldId id="316" r:id="rId27"/>
    <p:sldId id="317" r:id="rId28"/>
    <p:sldId id="318" r:id="rId29"/>
    <p:sldId id="325" r:id="rId30"/>
    <p:sldId id="332" r:id="rId31"/>
    <p:sldId id="320" r:id="rId32"/>
    <p:sldId id="321" r:id="rId33"/>
    <p:sldId id="336" r:id="rId34"/>
    <p:sldId id="348" r:id="rId35"/>
    <p:sldId id="327" r:id="rId36"/>
    <p:sldId id="351" r:id="rId37"/>
    <p:sldId id="352" r:id="rId38"/>
    <p:sldId id="356" r:id="rId39"/>
    <p:sldId id="363" r:id="rId40"/>
    <p:sldId id="364" r:id="rId41"/>
    <p:sldId id="365" r:id="rId42"/>
    <p:sldId id="337" r:id="rId43"/>
    <p:sldId id="259" r:id="rId44"/>
    <p:sldId id="260" r:id="rId45"/>
    <p:sldId id="261" r:id="rId46"/>
    <p:sldId id="262" r:id="rId47"/>
    <p:sldId id="263" r:id="rId48"/>
    <p:sldId id="264" r:id="rId49"/>
    <p:sldId id="265" r:id="rId50"/>
    <p:sldId id="303" r:id="rId51"/>
    <p:sldId id="304" r:id="rId52"/>
    <p:sldId id="370" r:id="rId53"/>
    <p:sldId id="268" r:id="rId54"/>
    <p:sldId id="366" r:id="rId55"/>
    <p:sldId id="367" r:id="rId56"/>
    <p:sldId id="368" r:id="rId57"/>
    <p:sldId id="369" r:id="rId58"/>
    <p:sldId id="373" r:id="rId59"/>
    <p:sldId id="269" r:id="rId60"/>
    <p:sldId id="383" r:id="rId61"/>
    <p:sldId id="371"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89" autoAdjust="0"/>
  </p:normalViewPr>
  <p:slideViewPr>
    <p:cSldViewPr>
      <p:cViewPr varScale="1">
        <p:scale>
          <a:sx n="66" d="100"/>
          <a:sy n="66" d="100"/>
        </p:scale>
        <p:origin x="-533"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AA6B0C1-A6B4-4AFB-9175-AC2F1A6EB427}" type="datetimeFigureOut">
              <a:rPr lang="en-US" smtClean="0"/>
              <a:t>3/11/2015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07C809-9E0D-4B5F-A61A-A67154931DAE}" type="slidenum">
              <a:rPr lang="en-US" smtClean="0"/>
              <a:t>‹#›</a:t>
            </a:fld>
            <a:endParaRPr lang="en-US" dirty="0"/>
          </a:p>
        </p:txBody>
      </p:sp>
    </p:spTree>
    <p:extLst>
      <p:ext uri="{BB962C8B-B14F-4D97-AF65-F5344CB8AC3E}">
        <p14:creationId xmlns:p14="http://schemas.microsoft.com/office/powerpoint/2010/main" val="3690968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7A39AE5-87E7-49B1-BF72-1C849AE22D82}" type="datetimeFigureOut">
              <a:rPr lang="en-US" smtClean="0"/>
              <a:t>3/11/2015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3A61C2B-7542-48D6-BF02-18B7DD988B24}" type="slidenum">
              <a:rPr lang="en-US" smtClean="0"/>
              <a:t>‹#›</a:t>
            </a:fld>
            <a:endParaRPr lang="en-US" dirty="0"/>
          </a:p>
        </p:txBody>
      </p:sp>
    </p:spTree>
    <p:extLst>
      <p:ext uri="{BB962C8B-B14F-4D97-AF65-F5344CB8AC3E}">
        <p14:creationId xmlns:p14="http://schemas.microsoft.com/office/powerpoint/2010/main" val="15064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a:t>
            </a:fld>
            <a:endParaRPr lang="en-US" dirty="0"/>
          </a:p>
        </p:txBody>
      </p:sp>
    </p:spTree>
    <p:extLst>
      <p:ext uri="{BB962C8B-B14F-4D97-AF65-F5344CB8AC3E}">
        <p14:creationId xmlns:p14="http://schemas.microsoft.com/office/powerpoint/2010/main" val="158554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Entering the date as 11/1/2014 will pull the cycle file for November 2014</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10</a:t>
            </a:fld>
            <a:endParaRPr lang="en-US" dirty="0"/>
          </a:p>
        </p:txBody>
      </p:sp>
    </p:spTree>
    <p:extLst>
      <p:ext uri="{BB962C8B-B14F-4D97-AF65-F5344CB8AC3E}">
        <p14:creationId xmlns:p14="http://schemas.microsoft.com/office/powerpoint/2010/main" val="129382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output</a:t>
            </a:r>
            <a:r>
              <a:rPr lang="en-US" baseline="0" dirty="0" smtClean="0"/>
              <a:t> choose Excel</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11</a:t>
            </a:fld>
            <a:endParaRPr lang="en-US" dirty="0"/>
          </a:p>
        </p:txBody>
      </p:sp>
    </p:spTree>
    <p:extLst>
      <p:ext uri="{BB962C8B-B14F-4D97-AF65-F5344CB8AC3E}">
        <p14:creationId xmlns:p14="http://schemas.microsoft.com/office/powerpoint/2010/main" val="306778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12</a:t>
            </a:fld>
            <a:endParaRPr lang="en-US" dirty="0"/>
          </a:p>
        </p:txBody>
      </p:sp>
    </p:spTree>
    <p:extLst>
      <p:ext uri="{BB962C8B-B14F-4D97-AF65-F5344CB8AC3E}">
        <p14:creationId xmlns:p14="http://schemas.microsoft.com/office/powerpoint/2010/main" val="169688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13</a:t>
            </a:fld>
            <a:endParaRPr lang="en-US" dirty="0"/>
          </a:p>
        </p:txBody>
      </p:sp>
    </p:spTree>
    <p:extLst>
      <p:ext uri="{BB962C8B-B14F-4D97-AF65-F5344CB8AC3E}">
        <p14:creationId xmlns:p14="http://schemas.microsoft.com/office/powerpoint/2010/main" val="137040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Scroll Right and hide unnecessary columns</a:t>
            </a:r>
          </a:p>
          <a:p>
            <a:r>
              <a:rPr lang="en-US" dirty="0" smtClean="0"/>
              <a:t>Look at the Item Description</a:t>
            </a:r>
            <a:r>
              <a:rPr lang="en-US" baseline="0" dirty="0" smtClean="0"/>
              <a:t> Column</a:t>
            </a:r>
          </a:p>
          <a:p>
            <a:r>
              <a:rPr lang="en-US" baseline="0" dirty="0" smtClean="0"/>
              <a:t>Ensure what was purchased matches what the cardholder writes on the Cardholder Log</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14</a:t>
            </a:fld>
            <a:endParaRPr lang="en-US" dirty="0"/>
          </a:p>
        </p:txBody>
      </p:sp>
    </p:spTree>
    <p:extLst>
      <p:ext uri="{BB962C8B-B14F-4D97-AF65-F5344CB8AC3E}">
        <p14:creationId xmlns:p14="http://schemas.microsoft.com/office/powerpoint/2010/main" val="19726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15</a:t>
            </a:fld>
            <a:endParaRPr lang="en-US" dirty="0"/>
          </a:p>
        </p:txBody>
      </p:sp>
    </p:spTree>
    <p:extLst>
      <p:ext uri="{BB962C8B-B14F-4D97-AF65-F5344CB8AC3E}">
        <p14:creationId xmlns:p14="http://schemas.microsoft.com/office/powerpoint/2010/main" val="15291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16</a:t>
            </a:fld>
            <a:endParaRPr lang="en-US" dirty="0"/>
          </a:p>
        </p:txBody>
      </p:sp>
    </p:spTree>
    <p:extLst>
      <p:ext uri="{BB962C8B-B14F-4D97-AF65-F5344CB8AC3E}">
        <p14:creationId xmlns:p14="http://schemas.microsoft.com/office/powerpoint/2010/main" val="362972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17</a:t>
            </a:fld>
            <a:endParaRPr lang="en-US" dirty="0"/>
          </a:p>
        </p:txBody>
      </p:sp>
    </p:spTree>
    <p:extLst>
      <p:ext uri="{BB962C8B-B14F-4D97-AF65-F5344CB8AC3E}">
        <p14:creationId xmlns:p14="http://schemas.microsoft.com/office/powerpoint/2010/main" val="219972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18</a:t>
            </a:fld>
            <a:endParaRPr lang="en-US" dirty="0"/>
          </a:p>
        </p:txBody>
      </p:sp>
    </p:spTree>
    <p:extLst>
      <p:ext uri="{BB962C8B-B14F-4D97-AF65-F5344CB8AC3E}">
        <p14:creationId xmlns:p14="http://schemas.microsoft.com/office/powerpoint/2010/main" val="239219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Date range 11/01/2014</a:t>
            </a:r>
            <a:r>
              <a:rPr lang="en-US" baseline="0" dirty="0" smtClean="0"/>
              <a:t> to 11/01/2014 will pull the cycle date for November’s transactions.</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19</a:t>
            </a:fld>
            <a:endParaRPr lang="en-US" dirty="0"/>
          </a:p>
        </p:txBody>
      </p:sp>
    </p:spTree>
    <p:extLst>
      <p:ext uri="{BB962C8B-B14F-4D97-AF65-F5344CB8AC3E}">
        <p14:creationId xmlns:p14="http://schemas.microsoft.com/office/powerpoint/2010/main" val="258339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a:t>
            </a:fld>
            <a:endParaRPr lang="en-US" dirty="0"/>
          </a:p>
        </p:txBody>
      </p:sp>
    </p:spTree>
    <p:extLst>
      <p:ext uri="{BB962C8B-B14F-4D97-AF65-F5344CB8AC3E}">
        <p14:creationId xmlns:p14="http://schemas.microsoft.com/office/powerpoint/2010/main" val="2883306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20</a:t>
            </a:fld>
            <a:endParaRPr lang="en-US" dirty="0"/>
          </a:p>
        </p:txBody>
      </p:sp>
    </p:spTree>
    <p:extLst>
      <p:ext uri="{BB962C8B-B14F-4D97-AF65-F5344CB8AC3E}">
        <p14:creationId xmlns:p14="http://schemas.microsoft.com/office/powerpoint/2010/main" val="2112795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21</a:t>
            </a:fld>
            <a:endParaRPr lang="en-US" dirty="0"/>
          </a:p>
        </p:txBody>
      </p:sp>
    </p:spTree>
    <p:extLst>
      <p:ext uri="{BB962C8B-B14F-4D97-AF65-F5344CB8AC3E}">
        <p14:creationId xmlns:p14="http://schemas.microsoft.com/office/powerpoint/2010/main" val="1637456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22</a:t>
            </a:fld>
            <a:endParaRPr lang="en-US" dirty="0"/>
          </a:p>
        </p:txBody>
      </p:sp>
    </p:spTree>
    <p:extLst>
      <p:ext uri="{BB962C8B-B14F-4D97-AF65-F5344CB8AC3E}">
        <p14:creationId xmlns:p14="http://schemas.microsoft.com/office/powerpoint/2010/main" val="1206092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23</a:t>
            </a:fld>
            <a:endParaRPr lang="en-US" dirty="0"/>
          </a:p>
        </p:txBody>
      </p:sp>
    </p:spTree>
    <p:extLst>
      <p:ext uri="{BB962C8B-B14F-4D97-AF65-F5344CB8AC3E}">
        <p14:creationId xmlns:p14="http://schemas.microsoft.com/office/powerpoint/2010/main" val="378462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Attempts on the weekend at casinos or hotels also indicate problems.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the VISA network has many redundant reports.  If a cardholder tries a transaction – it will be documented. </a:t>
            </a:r>
          </a:p>
          <a:p>
            <a:r>
              <a:rPr lang="en-US" dirty="0" smtClean="0"/>
              <a:t>Fraud attempts have been discovered while using this report.</a:t>
            </a:r>
          </a:p>
          <a:p>
            <a:endParaRPr lang="en-US" dirty="0" smtClean="0"/>
          </a:p>
          <a:p>
            <a:r>
              <a:rPr lang="en-US" dirty="0" smtClean="0"/>
              <a:t>Report those cards to USbank as </a:t>
            </a:r>
            <a:r>
              <a:rPr lang="en-US" u="sng" dirty="0" smtClean="0"/>
              <a:t>Lost or Stolen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24</a:t>
            </a:fld>
            <a:endParaRPr lang="en-US" dirty="0"/>
          </a:p>
        </p:txBody>
      </p:sp>
    </p:spTree>
    <p:extLst>
      <p:ext uri="{BB962C8B-B14F-4D97-AF65-F5344CB8AC3E}">
        <p14:creationId xmlns:p14="http://schemas.microsoft.com/office/powerpoint/2010/main" val="2983042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25</a:t>
            </a:fld>
            <a:endParaRPr lang="en-US" dirty="0"/>
          </a:p>
        </p:txBody>
      </p:sp>
    </p:spTree>
    <p:extLst>
      <p:ext uri="{BB962C8B-B14F-4D97-AF65-F5344CB8AC3E}">
        <p14:creationId xmlns:p14="http://schemas.microsoft.com/office/powerpoint/2010/main" val="693705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26</a:t>
            </a:fld>
            <a:endParaRPr lang="en-US" dirty="0"/>
          </a:p>
        </p:txBody>
      </p:sp>
    </p:spTree>
    <p:extLst>
      <p:ext uri="{BB962C8B-B14F-4D97-AF65-F5344CB8AC3E}">
        <p14:creationId xmlns:p14="http://schemas.microsoft.com/office/powerpoint/2010/main" val="552451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27</a:t>
            </a:fld>
            <a:endParaRPr lang="en-US" dirty="0"/>
          </a:p>
        </p:txBody>
      </p:sp>
    </p:spTree>
    <p:extLst>
      <p:ext uri="{BB962C8B-B14F-4D97-AF65-F5344CB8AC3E}">
        <p14:creationId xmlns:p14="http://schemas.microsoft.com/office/powerpoint/2010/main" val="1246462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28</a:t>
            </a:fld>
            <a:endParaRPr lang="en-US" dirty="0"/>
          </a:p>
        </p:txBody>
      </p:sp>
    </p:spTree>
    <p:extLst>
      <p:ext uri="{BB962C8B-B14F-4D97-AF65-F5344CB8AC3E}">
        <p14:creationId xmlns:p14="http://schemas.microsoft.com/office/powerpoint/2010/main" val="2591353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29</a:t>
            </a:fld>
            <a:endParaRPr lang="en-US" dirty="0"/>
          </a:p>
        </p:txBody>
      </p:sp>
    </p:spTree>
    <p:extLst>
      <p:ext uri="{BB962C8B-B14F-4D97-AF65-F5344CB8AC3E}">
        <p14:creationId xmlns:p14="http://schemas.microsoft.com/office/powerpoint/2010/main" val="314450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Fraud</a:t>
            </a:r>
            <a:r>
              <a:rPr lang="en-US" baseline="0" dirty="0" smtClean="0"/>
              <a:t> – unauthorized use of the P-card normally by a third-party</a:t>
            </a:r>
          </a:p>
          <a:p>
            <a:endParaRPr lang="en-US" baseline="0" dirty="0" smtClean="0"/>
          </a:p>
          <a:p>
            <a:r>
              <a:rPr lang="en-US" baseline="0" dirty="0" smtClean="0"/>
              <a:t>Misuse – unauthorized activity by a cardholder, usually where the cardholder profits from the transactions</a:t>
            </a:r>
          </a:p>
          <a:p>
            <a:endParaRPr lang="en-US" baseline="0" dirty="0" smtClean="0"/>
          </a:p>
          <a:p>
            <a:r>
              <a:rPr lang="en-US" baseline="0" dirty="0" smtClean="0"/>
              <a:t>Report dated March 2014</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a:t>
            </a:fld>
            <a:endParaRPr lang="en-US" dirty="0"/>
          </a:p>
        </p:txBody>
      </p:sp>
    </p:spTree>
    <p:extLst>
      <p:ext uri="{BB962C8B-B14F-4D97-AF65-F5344CB8AC3E}">
        <p14:creationId xmlns:p14="http://schemas.microsoft.com/office/powerpoint/2010/main" val="3154993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30</a:t>
            </a:fld>
            <a:endParaRPr lang="en-US" dirty="0"/>
          </a:p>
        </p:txBody>
      </p:sp>
    </p:spTree>
    <p:extLst>
      <p:ext uri="{BB962C8B-B14F-4D97-AF65-F5344CB8AC3E}">
        <p14:creationId xmlns:p14="http://schemas.microsoft.com/office/powerpoint/2010/main" val="464316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the Excel file to your hard drive</a:t>
            </a:r>
          </a:p>
          <a:p>
            <a:r>
              <a:rPr lang="en-US" dirty="0" smtClean="0"/>
              <a:t>You will use this report for the Employee Address</a:t>
            </a:r>
            <a:r>
              <a:rPr lang="en-US" baseline="0" dirty="0" smtClean="0"/>
              <a:t> </a:t>
            </a:r>
            <a:r>
              <a:rPr lang="en-US" dirty="0" smtClean="0"/>
              <a:t>/ Vendor Address are same</a:t>
            </a:r>
          </a:p>
          <a:p>
            <a:r>
              <a:rPr lang="en-US" baseline="0" dirty="0" smtClean="0"/>
              <a:t> match.</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31</a:t>
            </a:fld>
            <a:endParaRPr lang="en-US" dirty="0"/>
          </a:p>
        </p:txBody>
      </p:sp>
    </p:spTree>
    <p:extLst>
      <p:ext uri="{BB962C8B-B14F-4D97-AF65-F5344CB8AC3E}">
        <p14:creationId xmlns:p14="http://schemas.microsoft.com/office/powerpoint/2010/main" val="1791124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32</a:t>
            </a:fld>
            <a:endParaRPr lang="en-US" dirty="0"/>
          </a:p>
        </p:txBody>
      </p:sp>
    </p:spTree>
    <p:extLst>
      <p:ext uri="{BB962C8B-B14F-4D97-AF65-F5344CB8AC3E}">
        <p14:creationId xmlns:p14="http://schemas.microsoft.com/office/powerpoint/2010/main" val="3434127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Determine if the business is registered with the Maryland Department of Assessment and Taxation or other state’s Secretary of State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33</a:t>
            </a:fld>
            <a:endParaRPr lang="en-US" dirty="0"/>
          </a:p>
        </p:txBody>
      </p:sp>
    </p:spTree>
    <p:extLst>
      <p:ext uri="{BB962C8B-B14F-4D97-AF65-F5344CB8AC3E}">
        <p14:creationId xmlns:p14="http://schemas.microsoft.com/office/powerpoint/2010/main" val="324240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34</a:t>
            </a:fld>
            <a:endParaRPr lang="en-US" dirty="0"/>
          </a:p>
        </p:txBody>
      </p:sp>
    </p:spTree>
    <p:extLst>
      <p:ext uri="{BB962C8B-B14F-4D97-AF65-F5344CB8AC3E}">
        <p14:creationId xmlns:p14="http://schemas.microsoft.com/office/powerpoint/2010/main" val="2683479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35</a:t>
            </a:fld>
            <a:endParaRPr lang="en-US" dirty="0"/>
          </a:p>
        </p:txBody>
      </p:sp>
    </p:spTree>
    <p:extLst>
      <p:ext uri="{BB962C8B-B14F-4D97-AF65-F5344CB8AC3E}">
        <p14:creationId xmlns:p14="http://schemas.microsoft.com/office/powerpoint/2010/main" val="2839705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36</a:t>
            </a:fld>
            <a:endParaRPr lang="en-US" dirty="0"/>
          </a:p>
        </p:txBody>
      </p:sp>
    </p:spTree>
    <p:extLst>
      <p:ext uri="{BB962C8B-B14F-4D97-AF65-F5344CB8AC3E}">
        <p14:creationId xmlns:p14="http://schemas.microsoft.com/office/powerpoint/2010/main" val="3032166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37</a:t>
            </a:fld>
            <a:endParaRPr lang="en-US" dirty="0"/>
          </a:p>
        </p:txBody>
      </p:sp>
    </p:spTree>
    <p:extLst>
      <p:ext uri="{BB962C8B-B14F-4D97-AF65-F5344CB8AC3E}">
        <p14:creationId xmlns:p14="http://schemas.microsoft.com/office/powerpoint/2010/main" val="3508214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the Merchant List file previously run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38</a:t>
            </a:fld>
            <a:endParaRPr lang="en-US" dirty="0"/>
          </a:p>
        </p:txBody>
      </p:sp>
    </p:spTree>
    <p:extLst>
      <p:ext uri="{BB962C8B-B14F-4D97-AF65-F5344CB8AC3E}">
        <p14:creationId xmlns:p14="http://schemas.microsoft.com/office/powerpoint/2010/main" val="2741252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excel function or visually, match any addresses that are the same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Displaying the excel match formula</a:t>
            </a:r>
            <a:r>
              <a:rPr lang="en-US" baseline="0" dirty="0" smtClean="0"/>
              <a:t> in column 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Formula tab or the at look up feature; if item in column a is the same as the item in column b then show match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Contact GAD if you have particular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39</a:t>
            </a:fld>
            <a:endParaRPr lang="en-US" dirty="0"/>
          </a:p>
        </p:txBody>
      </p:sp>
    </p:spTree>
    <p:extLst>
      <p:ext uri="{BB962C8B-B14F-4D97-AF65-F5344CB8AC3E}">
        <p14:creationId xmlns:p14="http://schemas.microsoft.com/office/powerpoint/2010/main" val="209454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Bank Customer Service and Fraud staff</a:t>
            </a:r>
            <a:r>
              <a:rPr lang="en-US" baseline="0" dirty="0" smtClean="0"/>
              <a:t> – have controls and monitoring to detect fraud</a:t>
            </a:r>
            <a:endParaRPr lang="en-US" dirty="0" smtClean="0"/>
          </a:p>
          <a:p>
            <a:pPr lvl="1"/>
            <a:r>
              <a:rPr lang="en-US" dirty="0" smtClean="0"/>
              <a:t>CPC Steering Committee –</a:t>
            </a:r>
            <a:r>
              <a:rPr lang="en-US" baseline="0" dirty="0" smtClean="0"/>
              <a:t> decide policy issues concerning CPC</a:t>
            </a:r>
            <a:endParaRPr lang="en-US" dirty="0" smtClean="0"/>
          </a:p>
          <a:p>
            <a:pPr lvl="1"/>
            <a:r>
              <a:rPr lang="en-US" dirty="0" smtClean="0"/>
              <a:t>GAD CPC staff – interpret</a:t>
            </a:r>
            <a:r>
              <a:rPr lang="en-US" baseline="0" dirty="0" smtClean="0"/>
              <a:t> and enforce policies, act as liaison between the State agencies and the Bank </a:t>
            </a:r>
            <a:endParaRPr lang="en-US" dirty="0" smtClean="0"/>
          </a:p>
          <a:p>
            <a:pPr lvl="1"/>
            <a:r>
              <a:rPr lang="en-US" dirty="0" smtClean="0"/>
              <a:t>Agency Fiscal officers and Agency PCPAs – control spending and insure compliance with State regulations</a:t>
            </a:r>
          </a:p>
          <a:p>
            <a:pPr lvl="1"/>
            <a:r>
              <a:rPr lang="en-US" dirty="0" smtClean="0"/>
              <a:t>Authorized Reviewers, Supervisors, Internal Auditors, and OLA – all are checking</a:t>
            </a:r>
            <a:r>
              <a:rPr lang="en-US" baseline="0" dirty="0" smtClean="0"/>
              <a:t> to insure that transactions are legitimate and necessary for State business</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Cardholders verify statements</a:t>
            </a:r>
            <a:r>
              <a:rPr lang="en-US" baseline="0" dirty="0" smtClean="0"/>
              <a:t> to insure that transactions are legitimate and card has not been compromised</a:t>
            </a:r>
            <a:endParaRPr lang="en-US" dirty="0" smtClean="0"/>
          </a:p>
          <a:p>
            <a:pPr lvl="1"/>
            <a:r>
              <a:rPr lang="en-US" dirty="0" smtClean="0"/>
              <a:t>Merchants – provide reasonably priced</a:t>
            </a:r>
            <a:r>
              <a:rPr lang="en-US" baseline="0" dirty="0" smtClean="0"/>
              <a:t> good and services to State agencies, accurately bill for same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As a result of the 2014 OLA performance Audit GAD was required to: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Revise the </a:t>
            </a:r>
            <a:r>
              <a:rPr lang="en-US" i="1" u="sng" dirty="0" smtClean="0"/>
              <a:t>CPC Program</a:t>
            </a:r>
            <a:r>
              <a:rPr lang="en-US" i="1" u="sng" baseline="0" dirty="0" smtClean="0"/>
              <a:t> Policy and Procedures Manual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Require the use of Level-3 reporting by the State agencies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Revise the monthly Agency</a:t>
            </a:r>
            <a:r>
              <a:rPr lang="en-US" baseline="0" dirty="0" smtClean="0"/>
              <a:t> Certification form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Provide training on enhanced reporting options</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83A61C2B-7542-48D6-BF02-18B7DD988B24}" type="slidenum">
              <a:rPr lang="en-US" smtClean="0"/>
              <a:t>4</a:t>
            </a:fld>
            <a:endParaRPr lang="en-US" dirty="0"/>
          </a:p>
        </p:txBody>
      </p:sp>
    </p:spTree>
    <p:extLst>
      <p:ext uri="{BB962C8B-B14F-4D97-AF65-F5344CB8AC3E}">
        <p14:creationId xmlns:p14="http://schemas.microsoft.com/office/powerpoint/2010/main" val="3154993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40</a:t>
            </a:fld>
            <a:endParaRPr lang="en-US" dirty="0"/>
          </a:p>
        </p:txBody>
      </p:sp>
    </p:spTree>
    <p:extLst>
      <p:ext uri="{BB962C8B-B14F-4D97-AF65-F5344CB8AC3E}">
        <p14:creationId xmlns:p14="http://schemas.microsoft.com/office/powerpoint/2010/main" val="1880548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separate handout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find a match, investigate further to determine if legitimate service is being provided</a:t>
            </a:r>
          </a:p>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41</a:t>
            </a:fld>
            <a:endParaRPr lang="en-US" dirty="0"/>
          </a:p>
        </p:txBody>
      </p:sp>
    </p:spTree>
    <p:extLst>
      <p:ext uri="{BB962C8B-B14F-4D97-AF65-F5344CB8AC3E}">
        <p14:creationId xmlns:p14="http://schemas.microsoft.com/office/powerpoint/2010/main" val="1250638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42</a:t>
            </a:fld>
            <a:endParaRPr lang="en-US" dirty="0"/>
          </a:p>
        </p:txBody>
      </p:sp>
    </p:spTree>
    <p:extLst>
      <p:ext uri="{BB962C8B-B14F-4D97-AF65-F5344CB8AC3E}">
        <p14:creationId xmlns:p14="http://schemas.microsoft.com/office/powerpoint/2010/main" val="1491552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43</a:t>
            </a:fld>
            <a:endParaRPr lang="en-US" dirty="0"/>
          </a:p>
        </p:txBody>
      </p:sp>
    </p:spTree>
    <p:extLst>
      <p:ext uri="{BB962C8B-B14F-4D97-AF65-F5344CB8AC3E}">
        <p14:creationId xmlns:p14="http://schemas.microsoft.com/office/powerpoint/2010/main" val="852356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44</a:t>
            </a:fld>
            <a:endParaRPr lang="en-US" dirty="0"/>
          </a:p>
        </p:txBody>
      </p:sp>
    </p:spTree>
    <p:extLst>
      <p:ext uri="{BB962C8B-B14F-4D97-AF65-F5344CB8AC3E}">
        <p14:creationId xmlns:p14="http://schemas.microsoft.com/office/powerpoint/2010/main" val="1645096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45</a:t>
            </a:fld>
            <a:endParaRPr lang="en-US" dirty="0"/>
          </a:p>
        </p:txBody>
      </p:sp>
    </p:spTree>
    <p:extLst>
      <p:ext uri="{BB962C8B-B14F-4D97-AF65-F5344CB8AC3E}">
        <p14:creationId xmlns:p14="http://schemas.microsoft.com/office/powerpoint/2010/main" val="41831092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46</a:t>
            </a:fld>
            <a:endParaRPr lang="en-US" dirty="0"/>
          </a:p>
        </p:txBody>
      </p:sp>
    </p:spTree>
    <p:extLst>
      <p:ext uri="{BB962C8B-B14F-4D97-AF65-F5344CB8AC3E}">
        <p14:creationId xmlns:p14="http://schemas.microsoft.com/office/powerpoint/2010/main" val="2013301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47</a:t>
            </a:fld>
            <a:endParaRPr lang="en-US" dirty="0"/>
          </a:p>
        </p:txBody>
      </p:sp>
    </p:spTree>
    <p:extLst>
      <p:ext uri="{BB962C8B-B14F-4D97-AF65-F5344CB8AC3E}">
        <p14:creationId xmlns:p14="http://schemas.microsoft.com/office/powerpoint/2010/main" val="3906989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48</a:t>
            </a:fld>
            <a:endParaRPr lang="en-US" dirty="0"/>
          </a:p>
        </p:txBody>
      </p:sp>
    </p:spTree>
    <p:extLst>
      <p:ext uri="{BB962C8B-B14F-4D97-AF65-F5344CB8AC3E}">
        <p14:creationId xmlns:p14="http://schemas.microsoft.com/office/powerpoint/2010/main" val="3693894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49</a:t>
            </a:fld>
            <a:endParaRPr lang="en-US" dirty="0"/>
          </a:p>
        </p:txBody>
      </p:sp>
    </p:spTree>
    <p:extLst>
      <p:ext uri="{BB962C8B-B14F-4D97-AF65-F5344CB8AC3E}">
        <p14:creationId xmlns:p14="http://schemas.microsoft.com/office/powerpoint/2010/main" val="344698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a:t>
            </a:fld>
            <a:endParaRPr lang="en-US" dirty="0"/>
          </a:p>
        </p:txBody>
      </p:sp>
    </p:spTree>
    <p:extLst>
      <p:ext uri="{BB962C8B-B14F-4D97-AF65-F5344CB8AC3E}">
        <p14:creationId xmlns:p14="http://schemas.microsoft.com/office/powerpoint/2010/main" val="13466761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50</a:t>
            </a:fld>
            <a:endParaRPr lang="en-US" dirty="0"/>
          </a:p>
        </p:txBody>
      </p:sp>
    </p:spTree>
    <p:extLst>
      <p:ext uri="{BB962C8B-B14F-4D97-AF65-F5344CB8AC3E}">
        <p14:creationId xmlns:p14="http://schemas.microsoft.com/office/powerpoint/2010/main" val="230667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51</a:t>
            </a:fld>
            <a:endParaRPr lang="en-US" dirty="0"/>
          </a:p>
        </p:txBody>
      </p:sp>
    </p:spTree>
    <p:extLst>
      <p:ext uri="{BB962C8B-B14F-4D97-AF65-F5344CB8AC3E}">
        <p14:creationId xmlns:p14="http://schemas.microsoft.com/office/powerpoint/2010/main" val="3567333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52</a:t>
            </a:fld>
            <a:endParaRPr lang="en-US" dirty="0"/>
          </a:p>
        </p:txBody>
      </p:sp>
    </p:spTree>
    <p:extLst>
      <p:ext uri="{BB962C8B-B14F-4D97-AF65-F5344CB8AC3E}">
        <p14:creationId xmlns:p14="http://schemas.microsoft.com/office/powerpoint/2010/main" val="2735704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53</a:t>
            </a:fld>
            <a:endParaRPr lang="en-US" dirty="0"/>
          </a:p>
        </p:txBody>
      </p:sp>
    </p:spTree>
    <p:extLst>
      <p:ext uri="{BB962C8B-B14F-4D97-AF65-F5344CB8AC3E}">
        <p14:creationId xmlns:p14="http://schemas.microsoft.com/office/powerpoint/2010/main" val="3396214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 right hide unnecessary columns</a:t>
            </a:r>
          </a:p>
          <a:p>
            <a:r>
              <a:rPr lang="en-US" dirty="0" smtClean="0"/>
              <a:t>Sort by (Cardholder)Name, </a:t>
            </a:r>
          </a:p>
          <a:p>
            <a:r>
              <a:rPr lang="en-US" dirty="0" smtClean="0"/>
              <a:t>Merchant Name, </a:t>
            </a:r>
          </a:p>
          <a:p>
            <a:r>
              <a:rPr lang="en-US" dirty="0" smtClean="0"/>
              <a:t>Transaction Date</a:t>
            </a:r>
          </a:p>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54</a:t>
            </a:fld>
            <a:endParaRPr lang="en-US" dirty="0"/>
          </a:p>
        </p:txBody>
      </p:sp>
    </p:spTree>
    <p:extLst>
      <p:ext uri="{BB962C8B-B14F-4D97-AF65-F5344CB8AC3E}">
        <p14:creationId xmlns:p14="http://schemas.microsoft.com/office/powerpoint/2010/main" val="7246539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 for same vendor with transaction amounts at or near the Cardholder’s Single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Purchase </a:t>
            </a:r>
            <a:r>
              <a:rPr lang="en-US" dirty="0" smtClean="0"/>
              <a:t>Limit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Cardholders like these who</a:t>
            </a:r>
            <a:r>
              <a:rPr lang="en-US" baseline="0" dirty="0" smtClean="0"/>
              <a:t> work for the Motor Fuel Testing lab are okay</a:t>
            </a:r>
            <a:endParaRPr lang="en-US" dirty="0" smtClean="0"/>
          </a:p>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55</a:t>
            </a:fld>
            <a:endParaRPr lang="en-US" dirty="0"/>
          </a:p>
        </p:txBody>
      </p:sp>
    </p:spTree>
    <p:extLst>
      <p:ext uri="{BB962C8B-B14F-4D97-AF65-F5344CB8AC3E}">
        <p14:creationId xmlns:p14="http://schemas.microsoft.com/office/powerpoint/2010/main" val="1949230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added that transaction data to the spreadsheet.</a:t>
            </a:r>
            <a:r>
              <a:rPr lang="en-US" baseline="0" dirty="0" smtClean="0"/>
              <a:t>  Tom did not make those transactions.</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56</a:t>
            </a:fld>
            <a:endParaRPr lang="en-US" dirty="0"/>
          </a:p>
        </p:txBody>
      </p:sp>
    </p:spTree>
    <p:extLst>
      <p:ext uri="{BB962C8B-B14F-4D97-AF65-F5344CB8AC3E}">
        <p14:creationId xmlns:p14="http://schemas.microsoft.com/office/powerpoint/2010/main" val="35369658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 look at this same data</a:t>
            </a:r>
          </a:p>
          <a:p>
            <a:endParaRPr lang="en-US" dirty="0" smtClean="0"/>
          </a:p>
          <a:p>
            <a:r>
              <a:rPr lang="en-US" dirty="0" smtClean="0"/>
              <a:t>Resort by Merchant name</a:t>
            </a:r>
          </a:p>
          <a:p>
            <a:r>
              <a:rPr lang="en-US" dirty="0" smtClean="0"/>
              <a:t>(cardholder)</a:t>
            </a:r>
            <a:r>
              <a:rPr lang="en-US" baseline="0" dirty="0" smtClean="0"/>
              <a:t> name</a:t>
            </a:r>
          </a:p>
          <a:p>
            <a:r>
              <a:rPr lang="en-US" baseline="0" dirty="0" smtClean="0"/>
              <a:t>Transaction date</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57</a:t>
            </a:fld>
            <a:endParaRPr lang="en-US" dirty="0"/>
          </a:p>
        </p:txBody>
      </p:sp>
    </p:spTree>
    <p:extLst>
      <p:ext uri="{BB962C8B-B14F-4D97-AF65-F5344CB8AC3E}">
        <p14:creationId xmlns:p14="http://schemas.microsoft.com/office/powerpoint/2010/main" val="1535080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 made these transactions up for today’s training</a:t>
            </a:r>
            <a:r>
              <a:rPr lang="en-US" baseline="0" dirty="0" smtClean="0"/>
              <a:t> to show an example of multiple cardholders participating in a split purchase.</a:t>
            </a:r>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58</a:t>
            </a:fld>
            <a:endParaRPr lang="en-US" dirty="0"/>
          </a:p>
        </p:txBody>
      </p:sp>
    </p:spTree>
    <p:extLst>
      <p:ext uri="{BB962C8B-B14F-4D97-AF65-F5344CB8AC3E}">
        <p14:creationId xmlns:p14="http://schemas.microsoft.com/office/powerpoint/2010/main" val="1776617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Getting parts to repair a vehicle (SHA), but when the mechanic tears down the engine and finds that additional parts are worn of broken and needs to be replaced.  But the amounts should be smaller than</a:t>
            </a:r>
            <a:r>
              <a:rPr lang="en-US" baseline="0" dirty="0" smtClean="0"/>
              <a:t> someone trying to split a large purchase to get around a Single Purchase limit.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59</a:t>
            </a:fld>
            <a:endParaRPr lang="en-US" dirty="0"/>
          </a:p>
        </p:txBody>
      </p:sp>
    </p:spTree>
    <p:extLst>
      <p:ext uri="{BB962C8B-B14F-4D97-AF65-F5344CB8AC3E}">
        <p14:creationId xmlns:p14="http://schemas.microsoft.com/office/powerpoint/2010/main" val="155668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6</a:t>
            </a:fld>
            <a:endParaRPr lang="en-US" dirty="0"/>
          </a:p>
        </p:txBody>
      </p:sp>
    </p:spTree>
    <p:extLst>
      <p:ext uri="{BB962C8B-B14F-4D97-AF65-F5344CB8AC3E}">
        <p14:creationId xmlns:p14="http://schemas.microsoft.com/office/powerpoint/2010/main" val="34442790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60</a:t>
            </a:fld>
            <a:endParaRPr lang="en-US" dirty="0"/>
          </a:p>
        </p:txBody>
      </p:sp>
    </p:spTree>
    <p:extLst>
      <p:ext uri="{BB962C8B-B14F-4D97-AF65-F5344CB8AC3E}">
        <p14:creationId xmlns:p14="http://schemas.microsoft.com/office/powerpoint/2010/main" val="2792443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61</a:t>
            </a:fld>
            <a:endParaRPr lang="en-US" dirty="0"/>
          </a:p>
        </p:txBody>
      </p:sp>
    </p:spTree>
    <p:extLst>
      <p:ext uri="{BB962C8B-B14F-4D97-AF65-F5344CB8AC3E}">
        <p14:creationId xmlns:p14="http://schemas.microsoft.com/office/powerpoint/2010/main" val="123754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7</a:t>
            </a:fld>
            <a:endParaRPr lang="en-US" dirty="0"/>
          </a:p>
        </p:txBody>
      </p:sp>
    </p:spTree>
    <p:extLst>
      <p:ext uri="{BB962C8B-B14F-4D97-AF65-F5344CB8AC3E}">
        <p14:creationId xmlns:p14="http://schemas.microsoft.com/office/powerpoint/2010/main" val="399176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8</a:t>
            </a:fld>
            <a:endParaRPr lang="en-US" dirty="0"/>
          </a:p>
        </p:txBody>
      </p:sp>
    </p:spTree>
    <p:extLst>
      <p:ext uri="{BB962C8B-B14F-4D97-AF65-F5344CB8AC3E}">
        <p14:creationId xmlns:p14="http://schemas.microsoft.com/office/powerpoint/2010/main" val="354292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61C2B-7542-48D6-BF02-18B7DD988B24}" type="slidenum">
              <a:rPr lang="en-US" smtClean="0"/>
              <a:t>9</a:t>
            </a:fld>
            <a:endParaRPr lang="en-US" dirty="0"/>
          </a:p>
        </p:txBody>
      </p:sp>
    </p:spTree>
    <p:extLst>
      <p:ext uri="{BB962C8B-B14F-4D97-AF65-F5344CB8AC3E}">
        <p14:creationId xmlns:p14="http://schemas.microsoft.com/office/powerpoint/2010/main" val="41820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B6A4C7-61EE-40D2-91AF-A933674E9D85}" type="datetime1">
              <a:rPr lang="en-US" smtClean="0"/>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38076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EEFF2-86C7-454F-8054-0D5F614D77D9}" type="datetime1">
              <a:rPr lang="en-US" smtClean="0"/>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212268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4CD7F-1D3D-48C1-A98A-0E3AF78733B3}" type="datetime1">
              <a:rPr lang="en-US" smtClean="0"/>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415573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DC057-9F2E-47CB-B6A5-2FA4EF1A799C}" type="datetime1">
              <a:rPr lang="en-US" smtClean="0"/>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410239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B346E-6D04-44EC-81D9-BD57F57ECCE4}" type="datetime1">
              <a:rPr lang="en-US" smtClean="0"/>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314961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75979E-34D0-4FB0-AFCD-702B8A9EFE0B}" type="datetime1">
              <a:rPr lang="en-US" smtClean="0"/>
              <a:t>3/11/2015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419802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E44A70-3516-47AA-B399-B70DECB84262}" type="datetime1">
              <a:rPr lang="en-US" smtClean="0"/>
              <a:t>3/11/2015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21789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5B1C05-A5CE-43D5-AE11-E8C8C273CFED}" type="datetime1">
              <a:rPr lang="en-US" smtClean="0"/>
              <a:t>3/11/2015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260023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08039-75CF-43B9-AA21-2F767838FCDA}" type="datetime1">
              <a:rPr lang="en-US" smtClean="0"/>
              <a:t>3/11/2015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421902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F3920-C71E-4F33-80EE-99DE4CEB214F}" type="datetime1">
              <a:rPr lang="en-US" smtClean="0"/>
              <a:t>3/11/2015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212609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70DDB-7908-4CF6-A428-D3F3B1207A56}" type="datetime1">
              <a:rPr lang="en-US" smtClean="0"/>
              <a:t>3/11/2015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23D19-9D93-49A8-99DB-24B043B58CAF}" type="slidenum">
              <a:rPr lang="en-US" smtClean="0"/>
              <a:t>‹#›</a:t>
            </a:fld>
            <a:endParaRPr lang="en-US" dirty="0"/>
          </a:p>
        </p:txBody>
      </p:sp>
    </p:spTree>
    <p:extLst>
      <p:ext uri="{BB962C8B-B14F-4D97-AF65-F5344CB8AC3E}">
        <p14:creationId xmlns:p14="http://schemas.microsoft.com/office/powerpoint/2010/main" val="293873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AF65F-4B2A-416B-A0AF-7DBFCBB7BD48}" type="datetime1">
              <a:rPr lang="en-US" smtClean="0"/>
              <a:t>3/11/2015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23D19-9D93-49A8-99DB-24B043B58CAF}" type="slidenum">
              <a:rPr lang="en-US" smtClean="0"/>
              <a:t>‹#›</a:t>
            </a:fld>
            <a:endParaRPr lang="en-US" dirty="0"/>
          </a:p>
        </p:txBody>
      </p:sp>
    </p:spTree>
    <p:extLst>
      <p:ext uri="{BB962C8B-B14F-4D97-AF65-F5344CB8AC3E}">
        <p14:creationId xmlns:p14="http://schemas.microsoft.com/office/powerpoint/2010/main" val="4123748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gmueller@comp.state.md.u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mailto:szinck@comp.state.md.us" TargetMode="External"/><Relationship Id="rId4" Type="http://schemas.openxmlformats.org/officeDocument/2006/relationships/hyperlink" Target="mailto:gbrashears@comp.state.md.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Corporate Purchasing Card </a:t>
            </a:r>
            <a:endParaRPr lang="en-US" dirty="0"/>
          </a:p>
        </p:txBody>
      </p:sp>
      <p:sp>
        <p:nvSpPr>
          <p:cNvPr id="3" name="Subtitle 2"/>
          <p:cNvSpPr>
            <a:spLocks noGrp="1"/>
          </p:cNvSpPr>
          <p:nvPr>
            <p:ph type="subTitle" idx="1"/>
          </p:nvPr>
        </p:nvSpPr>
        <p:spPr/>
        <p:txBody>
          <a:bodyPr/>
          <a:lstStyle/>
          <a:p>
            <a:r>
              <a:rPr lang="en-US" dirty="0" smtClean="0"/>
              <a:t>Enhanced Reporting </a:t>
            </a:r>
          </a:p>
          <a:p>
            <a:r>
              <a:rPr lang="en-US" dirty="0" smtClean="0"/>
              <a:t>January 2015</a:t>
            </a:r>
          </a:p>
          <a:p>
            <a:r>
              <a:rPr lang="en-US" dirty="0" smtClean="0"/>
              <a:t>Web Version</a:t>
            </a:r>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a:t>
            </a:fld>
            <a:endParaRPr lang="en-US" dirty="0"/>
          </a:p>
        </p:txBody>
      </p:sp>
    </p:spTree>
    <p:extLst>
      <p:ext uri="{BB962C8B-B14F-4D97-AF65-F5344CB8AC3E}">
        <p14:creationId xmlns:p14="http://schemas.microsoft.com/office/powerpoint/2010/main" val="2910272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Merchant Spend Analysis by Line Item</a:t>
            </a:r>
            <a:br>
              <a:rPr lang="en-US" dirty="0"/>
            </a:br>
            <a:r>
              <a:rPr lang="en-US" dirty="0" smtClean="0"/>
              <a:t>(Level 3 Data)</a:t>
            </a:r>
            <a:endParaRPr lang="en-US" dirty="0"/>
          </a:p>
        </p:txBody>
      </p:sp>
      <p:sp>
        <p:nvSpPr>
          <p:cNvPr id="3" name="Content Placeholder 2"/>
          <p:cNvSpPr>
            <a:spLocks noGrp="1"/>
          </p:cNvSpPr>
          <p:nvPr>
            <p:ph idx="1"/>
          </p:nvPr>
        </p:nvSpPr>
        <p:spPr/>
        <p:txBody>
          <a:bodyPr/>
          <a:lstStyle/>
          <a:p>
            <a:r>
              <a:rPr lang="en-US" dirty="0" smtClean="0"/>
              <a:t>Select date range</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10</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5791200" y="4114800"/>
            <a:ext cx="11430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42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Merchant Spend Analysis by Line Item</a:t>
            </a:r>
            <a:br>
              <a:rPr lang="en-US" dirty="0"/>
            </a:br>
            <a:r>
              <a:rPr lang="en-US" dirty="0" smtClean="0"/>
              <a:t>(Level 3 Data)</a:t>
            </a:r>
            <a:endParaRPr lang="en-US" dirty="0"/>
          </a:p>
        </p:txBody>
      </p:sp>
      <p:sp>
        <p:nvSpPr>
          <p:cNvPr id="3" name="Content Placeholder 2"/>
          <p:cNvSpPr>
            <a:spLocks noGrp="1"/>
          </p:cNvSpPr>
          <p:nvPr>
            <p:ph idx="1"/>
          </p:nvPr>
        </p:nvSpPr>
        <p:spPr/>
        <p:txBody>
          <a:bodyPr/>
          <a:lstStyle/>
          <a:p>
            <a:r>
              <a:rPr lang="en-US" dirty="0" smtClean="0"/>
              <a:t>Select Excel</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3276600" y="3581400"/>
            <a:ext cx="990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8254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Merchant Spend Analysis by Line Item</a:t>
            </a:r>
            <a:br>
              <a:rPr lang="en-US" dirty="0"/>
            </a:br>
            <a:r>
              <a:rPr lang="en-US" dirty="0" smtClean="0"/>
              <a:t>(Level 3 Data)</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smtClean="0"/>
              <a:t>Enter Agent and Company numbers</a:t>
            </a:r>
          </a:p>
          <a:p>
            <a:r>
              <a:rPr lang="en-US" dirty="0" smtClean="0"/>
              <a:t>Select Run Report</a:t>
            </a:r>
          </a:p>
          <a:p>
            <a:endParaRPr lang="en-US" dirty="0" smtClean="0"/>
          </a:p>
          <a:p>
            <a:r>
              <a:rPr lang="en-US" dirty="0" smtClean="0"/>
              <a:t>Select Run Report</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12</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743200"/>
            <a:ext cx="8128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19533963">
            <a:off x="3780373" y="3616163"/>
            <a:ext cx="1066800" cy="495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rot="19715773">
            <a:off x="2538244" y="4892650"/>
            <a:ext cx="1066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078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Merchant Spend Analysis by Line Item</a:t>
            </a:r>
            <a:br>
              <a:rPr lang="en-US" dirty="0"/>
            </a:br>
            <a:r>
              <a:rPr lang="en-US" dirty="0" smtClean="0"/>
              <a:t>(Level 3 Data)</a:t>
            </a:r>
            <a:endParaRPr lang="en-US" dirty="0"/>
          </a:p>
        </p:txBody>
      </p:sp>
      <p:sp>
        <p:nvSpPr>
          <p:cNvPr id="3" name="Content Placeholder 2"/>
          <p:cNvSpPr>
            <a:spLocks noGrp="1"/>
          </p:cNvSpPr>
          <p:nvPr>
            <p:ph idx="1"/>
          </p:nvPr>
        </p:nvSpPr>
        <p:spPr/>
        <p:txBody>
          <a:bodyPr/>
          <a:lstStyle/>
          <a:p>
            <a:r>
              <a:rPr lang="en-US" dirty="0" smtClean="0"/>
              <a:t>Save file to excel</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94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Merchant Spend Analysis by Line Item</a:t>
            </a:r>
            <a:br>
              <a:rPr lang="en-US" dirty="0"/>
            </a:br>
            <a:r>
              <a:rPr lang="en-US" dirty="0" smtClean="0"/>
              <a:t>(Level 3 Data)</a:t>
            </a:r>
            <a:endParaRPr lang="en-US" dirty="0"/>
          </a:p>
        </p:txBody>
      </p:sp>
      <p:sp>
        <p:nvSpPr>
          <p:cNvPr id="3" name="Content Placeholder 2"/>
          <p:cNvSpPr>
            <a:spLocks noGrp="1"/>
          </p:cNvSpPr>
          <p:nvPr>
            <p:ph idx="1"/>
          </p:nvPr>
        </p:nvSpPr>
        <p:spPr/>
        <p:txBody>
          <a:bodyPr/>
          <a:lstStyle/>
          <a:p>
            <a:r>
              <a:rPr lang="en-US" dirty="0" smtClean="0"/>
              <a:t>Scroll Right &amp; review Item Description column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20718737">
            <a:off x="4953000" y="2743200"/>
            <a:ext cx="14478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1796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Merchant Spend Analysis by Line Item</a:t>
            </a:r>
            <a:br>
              <a:rPr lang="en-US" dirty="0"/>
            </a:br>
            <a:r>
              <a:rPr lang="en-US" dirty="0" smtClean="0"/>
              <a:t>(Level 3 Data)</a:t>
            </a:r>
            <a:endParaRPr lang="en-US" dirty="0"/>
          </a:p>
        </p:txBody>
      </p:sp>
      <p:sp>
        <p:nvSpPr>
          <p:cNvPr id="3" name="Content Placeholder 2"/>
          <p:cNvSpPr>
            <a:spLocks noGrp="1"/>
          </p:cNvSpPr>
          <p:nvPr>
            <p:ph idx="1"/>
          </p:nvPr>
        </p:nvSpPr>
        <p:spPr/>
        <p:txBody>
          <a:bodyPr/>
          <a:lstStyle/>
          <a:p>
            <a:r>
              <a:rPr lang="en-US" dirty="0" smtClean="0"/>
              <a:t>Remember that level 3 data is provided by approximately 40% of US merchants</a:t>
            </a:r>
          </a:p>
          <a:p>
            <a:r>
              <a:rPr lang="en-US" dirty="0" smtClean="0"/>
              <a:t>Non-level 3 transactions should also be reviewed</a:t>
            </a:r>
          </a:p>
          <a:p>
            <a:r>
              <a:rPr lang="en-US" dirty="0" smtClean="0"/>
              <a:t>Remind the cardholders that detailed item description is available from VISA</a:t>
            </a:r>
          </a:p>
          <a:p>
            <a:r>
              <a:rPr lang="en-US" dirty="0" smtClean="0"/>
              <a:t>Let them know you are reviewing these reports</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15</a:t>
            </a:fld>
            <a:endParaRPr lang="en-US" dirty="0"/>
          </a:p>
        </p:txBody>
      </p:sp>
    </p:spTree>
    <p:extLst>
      <p:ext uri="{BB962C8B-B14F-4D97-AF65-F5344CB8AC3E}">
        <p14:creationId xmlns:p14="http://schemas.microsoft.com/office/powerpoint/2010/main" val="3852959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Declined Transaction Review</a:t>
            </a:r>
            <a:endParaRPr lang="en-US" dirty="0"/>
          </a:p>
        </p:txBody>
      </p:sp>
      <p:sp>
        <p:nvSpPr>
          <p:cNvPr id="3" name="Subtitle 2"/>
          <p:cNvSpPr>
            <a:spLocks noGrp="1"/>
          </p:cNvSpPr>
          <p:nvPr>
            <p:ph type="subTitle" idx="1"/>
          </p:nvPr>
        </p:nvSpPr>
        <p:spPr/>
        <p:txBody>
          <a:bodyPr/>
          <a:lstStyle/>
          <a:p>
            <a:r>
              <a:rPr lang="en-US" dirty="0" smtClean="0"/>
              <a:t>Declined Transaction Report</a:t>
            </a:r>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16</a:t>
            </a:fld>
            <a:endParaRPr lang="en-US" dirty="0"/>
          </a:p>
        </p:txBody>
      </p:sp>
    </p:spTree>
    <p:extLst>
      <p:ext uri="{BB962C8B-B14F-4D97-AF65-F5344CB8AC3E}">
        <p14:creationId xmlns:p14="http://schemas.microsoft.com/office/powerpoint/2010/main" val="3440743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Declined Transaction Report</a:t>
            </a:r>
            <a:endParaRPr lang="en-US" dirty="0"/>
          </a:p>
        </p:txBody>
      </p:sp>
      <p:sp>
        <p:nvSpPr>
          <p:cNvPr id="3" name="Content Placeholder 2"/>
          <p:cNvSpPr>
            <a:spLocks noGrp="1"/>
          </p:cNvSpPr>
          <p:nvPr>
            <p:ph idx="1"/>
          </p:nvPr>
        </p:nvSpPr>
        <p:spPr/>
        <p:txBody>
          <a:bodyPr/>
          <a:lstStyle/>
          <a:p>
            <a:r>
              <a:rPr lang="en-US" dirty="0" smtClean="0"/>
              <a:t>Select Program Management</a:t>
            </a: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1905000" y="3810000"/>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17</a:t>
            </a:fld>
            <a:endParaRPr lang="en-US" dirty="0"/>
          </a:p>
        </p:txBody>
      </p:sp>
    </p:spTree>
    <p:extLst>
      <p:ext uri="{BB962C8B-B14F-4D97-AF65-F5344CB8AC3E}">
        <p14:creationId xmlns:p14="http://schemas.microsoft.com/office/powerpoint/2010/main" val="93887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Declined Transaction Report</a:t>
            </a:r>
          </a:p>
        </p:txBody>
      </p:sp>
      <p:sp>
        <p:nvSpPr>
          <p:cNvPr id="3" name="Content Placeholder 2"/>
          <p:cNvSpPr>
            <a:spLocks noGrp="1"/>
          </p:cNvSpPr>
          <p:nvPr>
            <p:ph idx="1"/>
          </p:nvPr>
        </p:nvSpPr>
        <p:spPr/>
        <p:txBody>
          <a:bodyPr/>
          <a:lstStyle/>
          <a:p>
            <a:r>
              <a:rPr lang="en-US" dirty="0" smtClean="0"/>
              <a:t>Select Declined Transaction Authorizations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34609"/>
            <a:ext cx="8128000" cy="408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5105400" y="5562600"/>
            <a:ext cx="1066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49923D19-9D93-49A8-99DB-24B043B58CAF}" type="slidenum">
              <a:rPr lang="en-US" smtClean="0"/>
              <a:t>18</a:t>
            </a:fld>
            <a:endParaRPr lang="en-US" dirty="0"/>
          </a:p>
        </p:txBody>
      </p:sp>
    </p:spTree>
    <p:extLst>
      <p:ext uri="{BB962C8B-B14F-4D97-AF65-F5344CB8AC3E}">
        <p14:creationId xmlns:p14="http://schemas.microsoft.com/office/powerpoint/2010/main" val="3532468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Declined Transaction Report</a:t>
            </a:r>
          </a:p>
        </p:txBody>
      </p:sp>
      <p:sp>
        <p:nvSpPr>
          <p:cNvPr id="3" name="Content Placeholder 2"/>
          <p:cNvSpPr>
            <a:spLocks noGrp="1"/>
          </p:cNvSpPr>
          <p:nvPr>
            <p:ph idx="1"/>
          </p:nvPr>
        </p:nvSpPr>
        <p:spPr/>
        <p:txBody>
          <a:bodyPr/>
          <a:lstStyle/>
          <a:p>
            <a:r>
              <a:rPr lang="en-US" dirty="0" smtClean="0"/>
              <a:t>Select the date range</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19</a:t>
            </a:fld>
            <a:endParaRPr lang="en-US" dirty="0"/>
          </a:p>
        </p:txBody>
      </p:sp>
      <p:sp>
        <p:nvSpPr>
          <p:cNvPr id="5" name="Left Arrow 4"/>
          <p:cNvSpPr/>
          <p:nvPr/>
        </p:nvSpPr>
        <p:spPr>
          <a:xfrm>
            <a:off x="5486400" y="3886200"/>
            <a:ext cx="1371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7299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Background</a:t>
            </a:r>
          </a:p>
          <a:p>
            <a:r>
              <a:rPr lang="en-US" dirty="0" smtClean="0"/>
              <a:t>AccessOnline</a:t>
            </a:r>
          </a:p>
          <a:p>
            <a:r>
              <a:rPr lang="en-US" dirty="0" smtClean="0"/>
              <a:t>Level 3 Data </a:t>
            </a:r>
          </a:p>
          <a:p>
            <a:r>
              <a:rPr lang="en-US" dirty="0" smtClean="0"/>
              <a:t>Declined Transaction Review</a:t>
            </a:r>
          </a:p>
          <a:p>
            <a:r>
              <a:rPr lang="en-US" dirty="0" smtClean="0"/>
              <a:t>Multiple Vendors at One Address</a:t>
            </a:r>
          </a:p>
          <a:p>
            <a:r>
              <a:rPr lang="en-US" dirty="0" smtClean="0"/>
              <a:t>Employee Address and Vendor Address are the Same</a:t>
            </a:r>
          </a:p>
          <a:p>
            <a:r>
              <a:rPr lang="en-US" dirty="0" smtClean="0"/>
              <a:t>High Dollar Volume of Purchases by One Cardholder from an Obscure Vendor</a:t>
            </a:r>
          </a:p>
          <a:p>
            <a:r>
              <a:rPr lang="en-US" dirty="0" smtClean="0"/>
              <a:t>Purchases Structured to Avoid Transaction Limits</a:t>
            </a:r>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2</a:t>
            </a:fld>
            <a:endParaRPr lang="en-US" dirty="0"/>
          </a:p>
        </p:txBody>
      </p:sp>
    </p:spTree>
    <p:extLst>
      <p:ext uri="{BB962C8B-B14F-4D97-AF65-F5344CB8AC3E}">
        <p14:creationId xmlns:p14="http://schemas.microsoft.com/office/powerpoint/2010/main" val="2705439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Declined Transaction Report</a:t>
            </a:r>
          </a:p>
        </p:txBody>
      </p:sp>
      <p:sp>
        <p:nvSpPr>
          <p:cNvPr id="3" name="Content Placeholder 2"/>
          <p:cNvSpPr>
            <a:spLocks noGrp="1"/>
          </p:cNvSpPr>
          <p:nvPr>
            <p:ph idx="1"/>
          </p:nvPr>
        </p:nvSpPr>
        <p:spPr/>
        <p:txBody>
          <a:bodyPr/>
          <a:lstStyle/>
          <a:p>
            <a:r>
              <a:rPr lang="en-US" dirty="0" smtClean="0"/>
              <a:t>For Report Output Select Excel</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20</a:t>
            </a:fld>
            <a:endParaRPr lang="en-US" dirty="0"/>
          </a:p>
        </p:txBody>
      </p:sp>
      <p:sp>
        <p:nvSpPr>
          <p:cNvPr id="5" name="Left Arrow 4"/>
          <p:cNvSpPr/>
          <p:nvPr/>
        </p:nvSpPr>
        <p:spPr>
          <a:xfrm>
            <a:off x="3276600" y="3581400"/>
            <a:ext cx="1066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8780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Declined Transaction Report</a:t>
            </a:r>
          </a:p>
        </p:txBody>
      </p:sp>
      <p:sp>
        <p:nvSpPr>
          <p:cNvPr id="3" name="Content Placeholder 2"/>
          <p:cNvSpPr>
            <a:spLocks noGrp="1"/>
          </p:cNvSpPr>
          <p:nvPr>
            <p:ph idx="1"/>
          </p:nvPr>
        </p:nvSpPr>
        <p:spPr/>
        <p:txBody>
          <a:bodyPr/>
          <a:lstStyle/>
          <a:p>
            <a:r>
              <a:rPr lang="en-US" dirty="0" smtClean="0"/>
              <a:t>Enter the Agent and Company numbers</a:t>
            </a:r>
          </a:p>
          <a:p>
            <a:r>
              <a:rPr lang="en-US" dirty="0" smtClean="0"/>
              <a:t>Select Run report</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743200"/>
            <a:ext cx="8128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4572000" y="4495800"/>
            <a:ext cx="762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a:off x="3505200" y="5791200"/>
            <a:ext cx="762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49923D19-9D93-49A8-99DB-24B043B58CAF}" type="slidenum">
              <a:rPr lang="en-US" smtClean="0"/>
              <a:t>21</a:t>
            </a:fld>
            <a:endParaRPr lang="en-US" dirty="0"/>
          </a:p>
        </p:txBody>
      </p:sp>
    </p:spTree>
    <p:extLst>
      <p:ext uri="{BB962C8B-B14F-4D97-AF65-F5344CB8AC3E}">
        <p14:creationId xmlns:p14="http://schemas.microsoft.com/office/powerpoint/2010/main" val="2076593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Declined Transaction Report</a:t>
            </a:r>
          </a:p>
        </p:txBody>
      </p:sp>
      <p:sp>
        <p:nvSpPr>
          <p:cNvPr id="3" name="Content Placeholder 2"/>
          <p:cNvSpPr>
            <a:spLocks noGrp="1"/>
          </p:cNvSpPr>
          <p:nvPr>
            <p:ph idx="1"/>
          </p:nvPr>
        </p:nvSpPr>
        <p:spPr/>
        <p:txBody>
          <a:bodyPr/>
          <a:lstStyle/>
          <a:p>
            <a:r>
              <a:rPr lang="en-US" dirty="0" smtClean="0"/>
              <a:t>Save the Excel file to your hard drive</a:t>
            </a:r>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86000"/>
            <a:ext cx="8128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22</a:t>
            </a:fld>
            <a:endParaRPr lang="en-US" dirty="0"/>
          </a:p>
        </p:txBody>
      </p:sp>
    </p:spTree>
    <p:extLst>
      <p:ext uri="{BB962C8B-B14F-4D97-AF65-F5344CB8AC3E}">
        <p14:creationId xmlns:p14="http://schemas.microsoft.com/office/powerpoint/2010/main" val="4146076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Declined Transaction Report</a:t>
            </a:r>
          </a:p>
        </p:txBody>
      </p:sp>
      <p:sp>
        <p:nvSpPr>
          <p:cNvPr id="3" name="Content Placeholder 2"/>
          <p:cNvSpPr>
            <a:spLocks noGrp="1"/>
          </p:cNvSpPr>
          <p:nvPr>
            <p:ph idx="1"/>
          </p:nvPr>
        </p:nvSpPr>
        <p:spPr/>
        <p:txBody>
          <a:bodyPr/>
          <a:lstStyle/>
          <a:p>
            <a:r>
              <a:rPr lang="en-US" dirty="0" smtClean="0"/>
              <a:t>Scroll to the right to determine reason</a:t>
            </a:r>
          </a:p>
          <a:p>
            <a:r>
              <a:rPr lang="en-US" dirty="0" smtClean="0"/>
              <a:t> </a:t>
            </a:r>
            <a:endParaRPr lang="en-US" dirty="0"/>
          </a:p>
        </p:txBody>
      </p:sp>
      <p:sp>
        <p:nvSpPr>
          <p:cNvPr id="5" name="Slide Number Placeholder 4"/>
          <p:cNvSpPr>
            <a:spLocks noGrp="1"/>
          </p:cNvSpPr>
          <p:nvPr>
            <p:ph type="sldNum" sz="quarter" idx="12"/>
          </p:nvPr>
        </p:nvSpPr>
        <p:spPr/>
        <p:txBody>
          <a:bodyPr/>
          <a:lstStyle/>
          <a:p>
            <a:fld id="{49923D19-9D93-49A8-99DB-24B043B58CAF}" type="slidenum">
              <a:rPr lang="en-US" smtClean="0"/>
              <a:t>23</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043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Declined Transaction Report</a:t>
            </a:r>
          </a:p>
        </p:txBody>
      </p:sp>
      <p:sp>
        <p:nvSpPr>
          <p:cNvPr id="3" name="Content Placeholder 2"/>
          <p:cNvSpPr>
            <a:spLocks noGrp="1"/>
          </p:cNvSpPr>
          <p:nvPr>
            <p:ph idx="1"/>
          </p:nvPr>
        </p:nvSpPr>
        <p:spPr/>
        <p:txBody>
          <a:bodyPr>
            <a:normAutofit/>
          </a:bodyPr>
          <a:lstStyle/>
          <a:p>
            <a:r>
              <a:rPr lang="en-US" dirty="0" smtClean="0"/>
              <a:t>Attempts in excess of the Single Purchase limit, Monthly Credit limit, or a blocked vendor could indicate a cardholder training issue or an attempt at misuse.</a:t>
            </a:r>
          </a:p>
          <a:p>
            <a:r>
              <a:rPr lang="en-US" dirty="0" smtClean="0"/>
              <a:t>Use this report to determine patterns of potential abuse.</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24</a:t>
            </a:fld>
            <a:endParaRPr lang="en-US" dirty="0"/>
          </a:p>
        </p:txBody>
      </p:sp>
    </p:spTree>
    <p:extLst>
      <p:ext uri="{BB962C8B-B14F-4D97-AF65-F5344CB8AC3E}">
        <p14:creationId xmlns:p14="http://schemas.microsoft.com/office/powerpoint/2010/main" val="4014451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Multiple Vendors at One Address</a:t>
            </a:r>
            <a:endParaRPr lang="en-US" dirty="0"/>
          </a:p>
        </p:txBody>
      </p:sp>
      <p:sp>
        <p:nvSpPr>
          <p:cNvPr id="3" name="Subtitle 2"/>
          <p:cNvSpPr>
            <a:spLocks noGrp="1"/>
          </p:cNvSpPr>
          <p:nvPr>
            <p:ph type="subTitle" idx="1"/>
          </p:nvPr>
        </p:nvSpPr>
        <p:spPr/>
        <p:txBody>
          <a:bodyPr/>
          <a:lstStyle/>
          <a:p>
            <a:r>
              <a:rPr lang="en-US" dirty="0" smtClean="0"/>
              <a:t>Supplier </a:t>
            </a:r>
            <a:r>
              <a:rPr lang="en-US" dirty="0"/>
              <a:t>Management Report </a:t>
            </a:r>
          </a:p>
        </p:txBody>
      </p:sp>
      <p:sp>
        <p:nvSpPr>
          <p:cNvPr id="4" name="Slide Number Placeholder 3"/>
          <p:cNvSpPr>
            <a:spLocks noGrp="1"/>
          </p:cNvSpPr>
          <p:nvPr>
            <p:ph type="sldNum" sz="quarter" idx="12"/>
          </p:nvPr>
        </p:nvSpPr>
        <p:spPr/>
        <p:txBody>
          <a:bodyPr/>
          <a:lstStyle/>
          <a:p>
            <a:fld id="{49923D19-9D93-49A8-99DB-24B043B58CAF}" type="slidenum">
              <a:rPr lang="en-US" smtClean="0"/>
              <a:t>25</a:t>
            </a:fld>
            <a:endParaRPr lang="en-US" dirty="0"/>
          </a:p>
        </p:txBody>
      </p:sp>
    </p:spTree>
    <p:extLst>
      <p:ext uri="{BB962C8B-B14F-4D97-AF65-F5344CB8AC3E}">
        <p14:creationId xmlns:p14="http://schemas.microsoft.com/office/powerpoint/2010/main" val="14792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Multiple Vendors at One Address</a:t>
            </a:r>
            <a:br>
              <a:rPr lang="en-US" dirty="0"/>
            </a:br>
            <a:endParaRPr lang="en-US" dirty="0"/>
          </a:p>
        </p:txBody>
      </p:sp>
      <p:sp>
        <p:nvSpPr>
          <p:cNvPr id="3" name="Content Placeholder 2"/>
          <p:cNvSpPr>
            <a:spLocks noGrp="1"/>
          </p:cNvSpPr>
          <p:nvPr>
            <p:ph idx="1"/>
          </p:nvPr>
        </p:nvSpPr>
        <p:spPr/>
        <p:txBody>
          <a:bodyPr/>
          <a:lstStyle/>
          <a:p>
            <a:r>
              <a:rPr lang="en-US" dirty="0" smtClean="0"/>
              <a:t>Select Supplier Management</a:t>
            </a:r>
          </a:p>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86000"/>
            <a:ext cx="8128000" cy="424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4800600" y="4038600"/>
            <a:ext cx="1371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49923D19-9D93-49A8-99DB-24B043B58CAF}" type="slidenum">
              <a:rPr lang="en-US" smtClean="0"/>
              <a:t>26</a:t>
            </a:fld>
            <a:endParaRPr lang="en-US" dirty="0"/>
          </a:p>
        </p:txBody>
      </p:sp>
    </p:spTree>
    <p:extLst>
      <p:ext uri="{BB962C8B-B14F-4D97-AF65-F5344CB8AC3E}">
        <p14:creationId xmlns:p14="http://schemas.microsoft.com/office/powerpoint/2010/main" val="2264256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Multiple Vendors at One Address</a:t>
            </a:r>
            <a:br>
              <a:rPr lang="en-US" dirty="0"/>
            </a:br>
            <a:endParaRPr lang="en-US" dirty="0"/>
          </a:p>
        </p:txBody>
      </p:sp>
      <p:sp>
        <p:nvSpPr>
          <p:cNvPr id="3" name="Content Placeholder 2"/>
          <p:cNvSpPr>
            <a:spLocks noGrp="1"/>
          </p:cNvSpPr>
          <p:nvPr>
            <p:ph idx="1"/>
          </p:nvPr>
        </p:nvSpPr>
        <p:spPr/>
        <p:txBody>
          <a:bodyPr/>
          <a:lstStyle/>
          <a:p>
            <a:r>
              <a:rPr lang="en-US" dirty="0" smtClean="0"/>
              <a:t>Select Merchant List</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49923D19-9D93-49A8-99DB-24B043B58CAF}" type="slidenum">
              <a:rPr lang="en-US" smtClean="0"/>
              <a:t>27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4572000" y="49530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012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Multiple Vendors at One Address</a:t>
            </a:r>
          </a:p>
        </p:txBody>
      </p:sp>
      <p:sp>
        <p:nvSpPr>
          <p:cNvPr id="3" name="Content Placeholder 2"/>
          <p:cNvSpPr>
            <a:spLocks noGrp="1"/>
          </p:cNvSpPr>
          <p:nvPr>
            <p:ph idx="1"/>
          </p:nvPr>
        </p:nvSpPr>
        <p:spPr/>
        <p:txBody>
          <a:bodyPr/>
          <a:lstStyle/>
          <a:p>
            <a:r>
              <a:rPr lang="en-US" dirty="0" smtClean="0"/>
              <a:t>Select date range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28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5638800" y="4191000"/>
            <a:ext cx="137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4415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Multiple Vendors at One Address</a:t>
            </a:r>
          </a:p>
        </p:txBody>
      </p:sp>
      <p:sp>
        <p:nvSpPr>
          <p:cNvPr id="3" name="Content Placeholder 2"/>
          <p:cNvSpPr>
            <a:spLocks noGrp="1"/>
          </p:cNvSpPr>
          <p:nvPr>
            <p:ph idx="1"/>
          </p:nvPr>
        </p:nvSpPr>
        <p:spPr/>
        <p:txBody>
          <a:bodyPr/>
          <a:lstStyle/>
          <a:p>
            <a:r>
              <a:rPr lang="en-US" dirty="0" smtClean="0"/>
              <a:t>Select Excel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49923D19-9D93-49A8-99DB-24B043B58CAF}" type="slidenum">
              <a:rPr lang="en-US" smtClean="0"/>
              <a:t>29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3200400" y="3581400"/>
            <a:ext cx="1219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310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2014 OLA Performance Audit highlighted some significant cardholder misuse</a:t>
            </a:r>
          </a:p>
          <a:p>
            <a:r>
              <a:rPr lang="en-US" dirty="0" smtClean="0"/>
              <a:t>CPC Program has:</a:t>
            </a:r>
          </a:p>
          <a:p>
            <a:pPr lvl="1"/>
            <a:r>
              <a:rPr lang="en-US" dirty="0" smtClean="0"/>
              <a:t>Established roles and responsibilities</a:t>
            </a:r>
          </a:p>
          <a:p>
            <a:pPr lvl="1"/>
            <a:r>
              <a:rPr lang="en-US" dirty="0" smtClean="0"/>
              <a:t>Separation of duties</a:t>
            </a:r>
          </a:p>
          <a:p>
            <a:pPr lvl="1"/>
            <a:r>
              <a:rPr lang="en-US" dirty="0" smtClean="0"/>
              <a:t>Policies and controls in place to detect fraud, waste and abuse, IF FOLLOWED</a:t>
            </a:r>
          </a:p>
          <a:p>
            <a:pPr lvl="1"/>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a:t>
            </a:fld>
            <a:endParaRPr lang="en-US" dirty="0"/>
          </a:p>
        </p:txBody>
      </p:sp>
    </p:spTree>
    <p:extLst>
      <p:ext uri="{BB962C8B-B14F-4D97-AF65-F5344CB8AC3E}">
        <p14:creationId xmlns:p14="http://schemas.microsoft.com/office/powerpoint/2010/main" val="2584513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Multiple Vendors at One Address</a:t>
            </a:r>
            <a:r>
              <a:rPr lang="en-US" sz="4800" dirty="0"/>
              <a:t/>
            </a:r>
            <a:br>
              <a:rPr lang="en-US" sz="4800" dirty="0"/>
            </a:br>
            <a:endParaRPr lang="en-US" dirty="0"/>
          </a:p>
        </p:txBody>
      </p:sp>
      <p:sp>
        <p:nvSpPr>
          <p:cNvPr id="3" name="Content Placeholder 2"/>
          <p:cNvSpPr>
            <a:spLocks noGrp="1"/>
          </p:cNvSpPr>
          <p:nvPr>
            <p:ph idx="1"/>
          </p:nvPr>
        </p:nvSpPr>
        <p:spPr/>
        <p:txBody>
          <a:bodyPr/>
          <a:lstStyle/>
          <a:p>
            <a:r>
              <a:rPr lang="en-US" dirty="0" smtClean="0"/>
              <a:t>Enter the Agent and Company numbers</a:t>
            </a:r>
          </a:p>
          <a:p>
            <a:r>
              <a:rPr lang="en-US" dirty="0" smtClean="0"/>
              <a:t>Select Run Report</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30</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19400"/>
            <a:ext cx="8128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20141642">
            <a:off x="3429000" y="4114800"/>
            <a:ext cx="1295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rot="19861622">
            <a:off x="2438400" y="5257800"/>
            <a:ext cx="1143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6082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Multiple Vendors at One Address</a:t>
            </a:r>
            <a:br>
              <a:rPr lang="en-US" dirty="0"/>
            </a:br>
            <a:endParaRPr lang="en-US" dirty="0"/>
          </a:p>
        </p:txBody>
      </p:sp>
      <p:sp>
        <p:nvSpPr>
          <p:cNvPr id="3" name="Content Placeholder 2"/>
          <p:cNvSpPr>
            <a:spLocks noGrp="1"/>
          </p:cNvSpPr>
          <p:nvPr>
            <p:ph idx="1"/>
          </p:nvPr>
        </p:nvSpPr>
        <p:spPr/>
        <p:txBody>
          <a:bodyPr/>
          <a:lstStyle/>
          <a:p>
            <a:r>
              <a:rPr lang="en-US" dirty="0" smtClean="0"/>
              <a:t>Save the Excel file to your hard drive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362200"/>
            <a:ext cx="8128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503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Multiple Vendors at One Address</a:t>
            </a:r>
            <a:br>
              <a:rPr lang="en-US" dirty="0"/>
            </a:br>
            <a:endParaRPr lang="en-US" dirty="0"/>
          </a:p>
        </p:txBody>
      </p:sp>
      <p:sp>
        <p:nvSpPr>
          <p:cNvPr id="3" name="Content Placeholder 2"/>
          <p:cNvSpPr>
            <a:spLocks noGrp="1"/>
          </p:cNvSpPr>
          <p:nvPr>
            <p:ph idx="1"/>
          </p:nvPr>
        </p:nvSpPr>
        <p:spPr/>
        <p:txBody>
          <a:bodyPr/>
          <a:lstStyle/>
          <a:p>
            <a:r>
              <a:rPr lang="en-US" dirty="0" smtClean="0"/>
              <a:t>Sort the document by address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32</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20043558">
            <a:off x="6467563" y="2575849"/>
            <a:ext cx="990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7902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Multiple Vendors at One Address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Determine if more that one merchant is using the same address.</a:t>
            </a:r>
          </a:p>
          <a:p>
            <a:r>
              <a:rPr lang="en-US" dirty="0" smtClean="0"/>
              <a:t>If so, is the business legitimate?</a:t>
            </a:r>
          </a:p>
          <a:p>
            <a:pPr lvl="1"/>
            <a:r>
              <a:rPr lang="en-US" dirty="0" smtClean="0"/>
              <a:t>Search the Internet for information</a:t>
            </a:r>
          </a:p>
          <a:p>
            <a:pPr lvl="1"/>
            <a:r>
              <a:rPr lang="en-US" dirty="0" smtClean="0"/>
              <a:t>Determine products being sold</a:t>
            </a:r>
          </a:p>
          <a:p>
            <a:pPr lvl="1"/>
            <a:r>
              <a:rPr lang="en-US" dirty="0" smtClean="0"/>
              <a:t>Determine if the business is registered with the Secretary of State</a:t>
            </a:r>
          </a:p>
          <a:p>
            <a:pPr lvl="1"/>
            <a:r>
              <a:rPr lang="en-US" dirty="0" smtClean="0"/>
              <a:t>Determine if vendor is on a State wide contract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33</a:t>
            </a:fld>
            <a:endParaRPr lang="en-US" dirty="0"/>
          </a:p>
        </p:txBody>
      </p:sp>
    </p:spTree>
    <p:extLst>
      <p:ext uri="{BB962C8B-B14F-4D97-AF65-F5344CB8AC3E}">
        <p14:creationId xmlns:p14="http://schemas.microsoft.com/office/powerpoint/2010/main" val="3826230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Multiple Vendors at One Address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Search the address on the internet</a:t>
            </a:r>
          </a:p>
          <a:p>
            <a:pPr lvl="1"/>
            <a:r>
              <a:rPr lang="en-US" dirty="0" smtClean="0"/>
              <a:t>Google Maps has a street view of most addresses</a:t>
            </a:r>
          </a:p>
          <a:p>
            <a:pPr lvl="1"/>
            <a:r>
              <a:rPr lang="en-US" dirty="0" smtClean="0"/>
              <a:t>Does the item purchased fit with the location of the vendor (for example: industrial equipment being purchased from a residential house)</a:t>
            </a:r>
          </a:p>
          <a:p>
            <a:r>
              <a:rPr lang="en-US" dirty="0" smtClean="0"/>
              <a:t>Follow-up as necessary</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34</a:t>
            </a:fld>
            <a:endParaRPr lang="en-US" dirty="0"/>
          </a:p>
        </p:txBody>
      </p:sp>
    </p:spTree>
    <p:extLst>
      <p:ext uri="{BB962C8B-B14F-4D97-AF65-F5344CB8AC3E}">
        <p14:creationId xmlns:p14="http://schemas.microsoft.com/office/powerpoint/2010/main" val="2163240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Employee Address and Vendor Address are the Same</a:t>
            </a:r>
            <a:r>
              <a:rPr lang="en-US" b="1" dirty="0"/>
              <a:t/>
            </a:r>
            <a:br>
              <a:rPr lang="en-US" b="1" dirty="0"/>
            </a:br>
            <a:endParaRPr lang="en-US" dirty="0"/>
          </a:p>
        </p:txBody>
      </p:sp>
      <p:sp>
        <p:nvSpPr>
          <p:cNvPr id="3" name="Subtitle 2"/>
          <p:cNvSpPr>
            <a:spLocks noGrp="1"/>
          </p:cNvSpPr>
          <p:nvPr>
            <p:ph type="subTitle" idx="1"/>
          </p:nvPr>
        </p:nvSpPr>
        <p:spPr/>
        <p:txBody>
          <a:bodyPr>
            <a:normAutofit fontScale="92500" lnSpcReduction="20000"/>
          </a:bodyPr>
          <a:lstStyle/>
          <a:p>
            <a:r>
              <a:rPr lang="en-US" dirty="0"/>
              <a:t>Supplier Management Report </a:t>
            </a:r>
            <a:endParaRPr lang="en-US" dirty="0" smtClean="0"/>
          </a:p>
          <a:p>
            <a:r>
              <a:rPr lang="en-US" dirty="0" smtClean="0"/>
              <a:t>&amp;</a:t>
            </a:r>
          </a:p>
          <a:p>
            <a:r>
              <a:rPr lang="en-US" dirty="0" smtClean="0"/>
              <a:t>List of employee names and addresses from Human Resources</a:t>
            </a:r>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35</a:t>
            </a:fld>
            <a:endParaRPr lang="en-US" dirty="0"/>
          </a:p>
        </p:txBody>
      </p:sp>
    </p:spTree>
    <p:extLst>
      <p:ext uri="{BB962C8B-B14F-4D97-AF65-F5344CB8AC3E}">
        <p14:creationId xmlns:p14="http://schemas.microsoft.com/office/powerpoint/2010/main" val="258445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Employee Address and Vendor Address are the Same</a:t>
            </a:r>
            <a:br>
              <a:rPr lang="en-US" sz="3600" b="1" dirty="0"/>
            </a:br>
            <a:endParaRPr lang="en-US" sz="3600" dirty="0"/>
          </a:p>
        </p:txBody>
      </p:sp>
      <p:sp>
        <p:nvSpPr>
          <p:cNvPr id="3" name="Content Placeholder 2"/>
          <p:cNvSpPr>
            <a:spLocks noGrp="1"/>
          </p:cNvSpPr>
          <p:nvPr>
            <p:ph idx="1"/>
          </p:nvPr>
        </p:nvSpPr>
        <p:spPr/>
        <p:txBody>
          <a:bodyPr/>
          <a:lstStyle/>
          <a:p>
            <a:r>
              <a:rPr lang="en-US" dirty="0" smtClean="0"/>
              <a:t>Source: Merchant List previously saved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36</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544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Employee Address and Vendor Address are the Same</a:t>
            </a:r>
            <a:br>
              <a:rPr lang="en-US" sz="3600" b="1" dirty="0"/>
            </a:br>
            <a:endParaRPr lang="en-US" sz="3600" dirty="0"/>
          </a:p>
        </p:txBody>
      </p:sp>
      <p:sp>
        <p:nvSpPr>
          <p:cNvPr id="3" name="Content Placeholder 2"/>
          <p:cNvSpPr>
            <a:spLocks noGrp="1"/>
          </p:cNvSpPr>
          <p:nvPr>
            <p:ph idx="1"/>
          </p:nvPr>
        </p:nvSpPr>
        <p:spPr/>
        <p:txBody>
          <a:bodyPr/>
          <a:lstStyle/>
          <a:p>
            <a:r>
              <a:rPr lang="en-US" dirty="0" smtClean="0"/>
              <a:t>Employee file from Human Resources</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37</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757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b="1" dirty="0"/>
              <a:t>Employee Address and Vendor Address are the Same</a:t>
            </a:r>
            <a:br>
              <a:rPr lang="en-US" sz="3600" b="1" dirty="0"/>
            </a:br>
            <a:endParaRPr lang="en-US" sz="3600" dirty="0"/>
          </a:p>
        </p:txBody>
      </p:sp>
      <p:sp>
        <p:nvSpPr>
          <p:cNvPr id="3" name="Content Placeholder 2"/>
          <p:cNvSpPr>
            <a:spLocks noGrp="1"/>
          </p:cNvSpPr>
          <p:nvPr>
            <p:ph idx="1"/>
          </p:nvPr>
        </p:nvSpPr>
        <p:spPr/>
        <p:txBody>
          <a:bodyPr/>
          <a:lstStyle/>
          <a:p>
            <a:r>
              <a:rPr lang="en-US" dirty="0" smtClean="0"/>
              <a:t>Use the Merchant List file</a:t>
            </a:r>
          </a:p>
          <a:p>
            <a:r>
              <a:rPr lang="en-US" dirty="0" smtClean="0"/>
              <a:t>Obtain a list of employee names and addresses from HR</a:t>
            </a:r>
          </a:p>
          <a:p>
            <a:r>
              <a:rPr lang="en-US" dirty="0" smtClean="0"/>
              <a:t>Sort both by the address</a:t>
            </a:r>
          </a:p>
        </p:txBody>
      </p:sp>
      <p:sp>
        <p:nvSpPr>
          <p:cNvPr id="4" name="Slide Number Placeholder 3"/>
          <p:cNvSpPr>
            <a:spLocks noGrp="1"/>
          </p:cNvSpPr>
          <p:nvPr>
            <p:ph type="sldNum" sz="quarter" idx="12"/>
          </p:nvPr>
        </p:nvSpPr>
        <p:spPr/>
        <p:txBody>
          <a:bodyPr/>
          <a:lstStyle/>
          <a:p>
            <a:fld id="{49923D19-9D93-49A8-99DB-24B043B58CAF}" type="slidenum">
              <a:rPr lang="en-US" smtClean="0"/>
              <a:t>38</a:t>
            </a:fld>
            <a:endParaRPr lang="en-US" dirty="0"/>
          </a:p>
        </p:txBody>
      </p:sp>
    </p:spTree>
    <p:extLst>
      <p:ext uri="{BB962C8B-B14F-4D97-AF65-F5344CB8AC3E}">
        <p14:creationId xmlns:p14="http://schemas.microsoft.com/office/powerpoint/2010/main" val="3976772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Employee Address and Vendor Address are the Same</a:t>
            </a:r>
            <a:br>
              <a:rPr lang="en-US" sz="3200" b="1" dirty="0"/>
            </a:br>
            <a:endParaRPr lang="en-US" sz="3200" dirty="0"/>
          </a:p>
        </p:txBody>
      </p:sp>
      <p:sp>
        <p:nvSpPr>
          <p:cNvPr id="3" name="Content Placeholder 2"/>
          <p:cNvSpPr>
            <a:spLocks noGrp="1"/>
          </p:cNvSpPr>
          <p:nvPr>
            <p:ph idx="1"/>
          </p:nvPr>
        </p:nvSpPr>
        <p:spPr/>
        <p:txBody>
          <a:bodyPr/>
          <a:lstStyle/>
          <a:p>
            <a:r>
              <a:rPr lang="en-US" dirty="0" smtClean="0"/>
              <a:t>Displaying the </a:t>
            </a:r>
            <a:r>
              <a:rPr lang="en-US" dirty="0"/>
              <a:t>excel </a:t>
            </a:r>
            <a:r>
              <a:rPr lang="en-US" dirty="0" smtClean="0"/>
              <a:t>match formula</a:t>
            </a:r>
          </a:p>
          <a:p>
            <a:endParaRPr lang="en-US" dirty="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39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18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Key CPC personnel:</a:t>
            </a:r>
          </a:p>
          <a:p>
            <a:pPr lvl="1"/>
            <a:r>
              <a:rPr lang="en-US" dirty="0" smtClean="0"/>
              <a:t>Bank Customer Service and Fraud Staff</a:t>
            </a:r>
          </a:p>
          <a:p>
            <a:pPr lvl="1"/>
            <a:r>
              <a:rPr lang="en-US" dirty="0" smtClean="0"/>
              <a:t>CPC Steering Committee </a:t>
            </a:r>
          </a:p>
          <a:p>
            <a:pPr lvl="1"/>
            <a:r>
              <a:rPr lang="en-US" dirty="0" smtClean="0"/>
              <a:t>GAD CPC staff</a:t>
            </a:r>
          </a:p>
          <a:p>
            <a:pPr lvl="1"/>
            <a:r>
              <a:rPr lang="en-US" dirty="0" smtClean="0"/>
              <a:t>Agency Fiscal Officers and Agency PCPAs</a:t>
            </a:r>
          </a:p>
          <a:p>
            <a:pPr lvl="1"/>
            <a:r>
              <a:rPr lang="en-US" dirty="0" smtClean="0"/>
              <a:t>Authorized Reviewers, Supervisors, Internal Auditors and OLA</a:t>
            </a:r>
          </a:p>
          <a:p>
            <a:pPr lvl="1"/>
            <a:r>
              <a:rPr lang="en-US" dirty="0" smtClean="0"/>
              <a:t>Cardholders</a:t>
            </a:r>
          </a:p>
          <a:p>
            <a:pPr lvl="1"/>
            <a:r>
              <a:rPr lang="en-US" dirty="0" smtClean="0"/>
              <a:t>Merchants</a:t>
            </a:r>
          </a:p>
          <a:p>
            <a:pPr lvl="1"/>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4</a:t>
            </a:fld>
            <a:endParaRPr lang="en-US" dirty="0"/>
          </a:p>
        </p:txBody>
      </p:sp>
    </p:spTree>
    <p:extLst>
      <p:ext uri="{BB962C8B-B14F-4D97-AF65-F5344CB8AC3E}">
        <p14:creationId xmlns:p14="http://schemas.microsoft.com/office/powerpoint/2010/main" val="1583687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Employee Address and Vendor Address are the Same</a:t>
            </a:r>
            <a:br>
              <a:rPr lang="en-US" sz="3200" b="1" dirty="0"/>
            </a:br>
            <a:endParaRPr lang="en-US" sz="3200" dirty="0"/>
          </a:p>
        </p:txBody>
      </p:sp>
      <p:sp>
        <p:nvSpPr>
          <p:cNvPr id="3" name="Content Placeholder 2"/>
          <p:cNvSpPr>
            <a:spLocks noGrp="1"/>
          </p:cNvSpPr>
          <p:nvPr>
            <p:ph idx="1"/>
          </p:nvPr>
        </p:nvSpPr>
        <p:spPr/>
        <p:txBody>
          <a:bodyPr/>
          <a:lstStyle/>
          <a:p>
            <a:r>
              <a:rPr lang="en-US" dirty="0" smtClean="0"/>
              <a:t>Results</a:t>
            </a:r>
          </a:p>
          <a:p>
            <a:endParaRPr lang="en-US" dirty="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40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7059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Employee Address and Vendor Address are the Same</a:t>
            </a:r>
            <a:br>
              <a:rPr lang="en-US" sz="3200" b="1" dirty="0"/>
            </a:br>
            <a:endParaRPr lang="en-US" sz="3200" dirty="0"/>
          </a:p>
        </p:txBody>
      </p:sp>
      <p:sp>
        <p:nvSpPr>
          <p:cNvPr id="3" name="Content Placeholder 2"/>
          <p:cNvSpPr>
            <a:spLocks noGrp="1"/>
          </p:cNvSpPr>
          <p:nvPr>
            <p:ph idx="1"/>
          </p:nvPr>
        </p:nvSpPr>
        <p:spPr/>
        <p:txBody>
          <a:bodyPr>
            <a:normAutofit/>
          </a:bodyPr>
          <a:lstStyle/>
          <a:p>
            <a:r>
              <a:rPr lang="en-US" dirty="0"/>
              <a:t>Using excel function or visually, match any addresses that are the </a:t>
            </a:r>
            <a:r>
              <a:rPr lang="en-US" dirty="0" smtClean="0"/>
              <a:t>same</a:t>
            </a:r>
          </a:p>
          <a:p>
            <a:r>
              <a:rPr lang="en-US" dirty="0" smtClean="0"/>
              <a:t>Investigate if you find a match</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41</a:t>
            </a:fld>
            <a:endParaRPr lang="en-US" dirty="0"/>
          </a:p>
        </p:txBody>
      </p:sp>
    </p:spTree>
    <p:extLst>
      <p:ext uri="{BB962C8B-B14F-4D97-AF65-F5344CB8AC3E}">
        <p14:creationId xmlns:p14="http://schemas.microsoft.com/office/powerpoint/2010/main" val="3862982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High Dollar Volume of Purchase by One Cardholder from </a:t>
            </a:r>
            <a:r>
              <a:rPr lang="en-US" b="1" dirty="0" smtClean="0"/>
              <a:t>an </a:t>
            </a:r>
            <a:r>
              <a:rPr lang="en-US" b="1" dirty="0"/>
              <a:t>Obscure Vendor</a:t>
            </a:r>
            <a:br>
              <a:rPr lang="en-US" b="1" dirty="0"/>
            </a:br>
            <a:r>
              <a:rPr lang="en-US" b="1" dirty="0"/>
              <a:t/>
            </a:r>
            <a:br>
              <a:rPr lang="en-US" b="1" dirty="0"/>
            </a:br>
            <a:endParaRPr lang="en-US" dirty="0"/>
          </a:p>
        </p:txBody>
      </p:sp>
      <p:sp>
        <p:nvSpPr>
          <p:cNvPr id="3" name="Subtitle 2"/>
          <p:cNvSpPr>
            <a:spLocks noGrp="1"/>
          </p:cNvSpPr>
          <p:nvPr>
            <p:ph type="subTitle" idx="1"/>
          </p:nvPr>
        </p:nvSpPr>
        <p:spPr/>
        <p:txBody>
          <a:bodyPr/>
          <a:lstStyle/>
          <a:p>
            <a:r>
              <a:rPr lang="en-US" dirty="0"/>
              <a:t>Transaction Detail Report</a:t>
            </a:r>
          </a:p>
        </p:txBody>
      </p:sp>
      <p:sp>
        <p:nvSpPr>
          <p:cNvPr id="4" name="Slide Number Placeholder 3"/>
          <p:cNvSpPr>
            <a:spLocks noGrp="1"/>
          </p:cNvSpPr>
          <p:nvPr>
            <p:ph type="sldNum" sz="quarter" idx="12"/>
          </p:nvPr>
        </p:nvSpPr>
        <p:spPr/>
        <p:txBody>
          <a:bodyPr/>
          <a:lstStyle/>
          <a:p>
            <a:fld id="{49923D19-9D93-49A8-99DB-24B043B58CAF}" type="slidenum">
              <a:rPr lang="en-US" smtClean="0"/>
              <a:t>42</a:t>
            </a:fld>
            <a:endParaRPr lang="en-US" dirty="0"/>
          </a:p>
        </p:txBody>
      </p:sp>
    </p:spTree>
    <p:extLst>
      <p:ext uri="{BB962C8B-B14F-4D97-AF65-F5344CB8AC3E}">
        <p14:creationId xmlns:p14="http://schemas.microsoft.com/office/powerpoint/2010/main" val="4125306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High Dollar Volume of Purchase by One Cardholder from an Obscure Vendor</a:t>
            </a:r>
            <a:br>
              <a:rPr lang="en-US" sz="2200" dirty="0" smtClean="0"/>
            </a:br>
            <a:r>
              <a:rPr lang="en-US" sz="2200" dirty="0" smtClean="0"/>
              <a:t>Transaction Detail Report</a:t>
            </a:r>
            <a:endParaRPr lang="en-US" sz="2200" dirty="0"/>
          </a:p>
        </p:txBody>
      </p:sp>
      <p:sp>
        <p:nvSpPr>
          <p:cNvPr id="3" name="Content Placeholder 2"/>
          <p:cNvSpPr>
            <a:spLocks noGrp="1"/>
          </p:cNvSpPr>
          <p:nvPr>
            <p:ph idx="1"/>
          </p:nvPr>
        </p:nvSpPr>
        <p:spPr/>
        <p:txBody>
          <a:bodyPr/>
          <a:lstStyle/>
          <a:p>
            <a:r>
              <a:rPr lang="en-US" dirty="0" smtClean="0"/>
              <a:t>Select Financial Management</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60" y="2286000"/>
            <a:ext cx="8128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43</a:t>
            </a:fld>
            <a:endParaRPr lang="en-US" dirty="0"/>
          </a:p>
        </p:txBody>
      </p:sp>
      <p:sp>
        <p:nvSpPr>
          <p:cNvPr id="5" name="Left Arrow 4"/>
          <p:cNvSpPr/>
          <p:nvPr/>
        </p:nvSpPr>
        <p:spPr>
          <a:xfrm>
            <a:off x="1905000" y="3505200"/>
            <a:ext cx="1219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4637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High Dollar Volume of Purchase by One Cardholder from </a:t>
            </a:r>
            <a:r>
              <a:rPr lang="en-US" sz="2200" dirty="0" smtClean="0"/>
              <a:t>an </a:t>
            </a:r>
            <a:r>
              <a:rPr lang="en-US" sz="2200" dirty="0"/>
              <a:t>Obscure Vendor</a:t>
            </a:r>
            <a:br>
              <a:rPr lang="en-US" sz="2200" dirty="0"/>
            </a:br>
            <a:r>
              <a:rPr lang="en-US" sz="2200" dirty="0"/>
              <a:t>Transaction Detail Report</a:t>
            </a:r>
          </a:p>
        </p:txBody>
      </p:sp>
      <p:sp>
        <p:nvSpPr>
          <p:cNvPr id="3" name="Content Placeholder 2"/>
          <p:cNvSpPr>
            <a:spLocks noGrp="1"/>
          </p:cNvSpPr>
          <p:nvPr>
            <p:ph idx="1"/>
          </p:nvPr>
        </p:nvSpPr>
        <p:spPr/>
        <p:txBody>
          <a:bodyPr/>
          <a:lstStyle/>
          <a:p>
            <a:r>
              <a:rPr lang="en-US" dirty="0" smtClean="0"/>
              <a:t>Select Transaction Detail</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44</a:t>
            </a:fld>
            <a:endParaRPr lang="en-US" dirty="0"/>
          </a:p>
        </p:txBody>
      </p:sp>
      <p:sp>
        <p:nvSpPr>
          <p:cNvPr id="5" name="Left Arrow 4"/>
          <p:cNvSpPr/>
          <p:nvPr/>
        </p:nvSpPr>
        <p:spPr>
          <a:xfrm>
            <a:off x="3733800" y="5334000"/>
            <a:ext cx="137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809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High Dollar Volume of Purchase by One Cardholder from </a:t>
            </a:r>
            <a:r>
              <a:rPr lang="en-US" sz="2200" dirty="0" smtClean="0"/>
              <a:t>an </a:t>
            </a:r>
            <a:r>
              <a:rPr lang="en-US" sz="2200" dirty="0"/>
              <a:t>Obscure Vendor</a:t>
            </a:r>
            <a:br>
              <a:rPr lang="en-US" sz="2200" dirty="0"/>
            </a:br>
            <a:r>
              <a:rPr lang="en-US" sz="2200" dirty="0"/>
              <a:t>Transaction Detail Report</a:t>
            </a:r>
          </a:p>
        </p:txBody>
      </p:sp>
      <p:sp>
        <p:nvSpPr>
          <p:cNvPr id="3" name="Content Placeholder 2"/>
          <p:cNvSpPr>
            <a:spLocks noGrp="1"/>
          </p:cNvSpPr>
          <p:nvPr>
            <p:ph idx="1"/>
          </p:nvPr>
        </p:nvSpPr>
        <p:spPr/>
        <p:txBody>
          <a:bodyPr/>
          <a:lstStyle/>
          <a:p>
            <a:r>
              <a:rPr lang="en-US" dirty="0" smtClean="0"/>
              <a:t>Select the date range</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45</a:t>
            </a:fld>
            <a:endParaRPr lang="en-US" dirty="0"/>
          </a:p>
        </p:txBody>
      </p:sp>
      <p:sp>
        <p:nvSpPr>
          <p:cNvPr id="5" name="Left Arrow 4"/>
          <p:cNvSpPr/>
          <p:nvPr/>
        </p:nvSpPr>
        <p:spPr>
          <a:xfrm rot="19818110">
            <a:off x="4191000" y="3657600"/>
            <a:ext cx="1371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4695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High Dollar Volume of Purchase by One Cardholder from </a:t>
            </a:r>
            <a:r>
              <a:rPr lang="en-US" sz="2200" dirty="0" smtClean="0"/>
              <a:t>an </a:t>
            </a:r>
            <a:r>
              <a:rPr lang="en-US" sz="2200" dirty="0"/>
              <a:t>Obscure Vendor</a:t>
            </a:r>
            <a:br>
              <a:rPr lang="en-US" sz="2200" dirty="0"/>
            </a:br>
            <a:r>
              <a:rPr lang="en-US" sz="2200" dirty="0"/>
              <a:t>Transaction Detail Report</a:t>
            </a:r>
          </a:p>
        </p:txBody>
      </p:sp>
      <p:sp>
        <p:nvSpPr>
          <p:cNvPr id="3" name="Content Placeholder 2"/>
          <p:cNvSpPr>
            <a:spLocks noGrp="1"/>
          </p:cNvSpPr>
          <p:nvPr>
            <p:ph idx="1"/>
          </p:nvPr>
        </p:nvSpPr>
        <p:spPr/>
        <p:txBody>
          <a:bodyPr/>
          <a:lstStyle/>
          <a:p>
            <a:r>
              <a:rPr lang="en-US" dirty="0" smtClean="0"/>
              <a:t>Select Excel</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86000"/>
            <a:ext cx="8128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46</a:t>
            </a:fld>
            <a:endParaRPr lang="en-US" dirty="0"/>
          </a:p>
        </p:txBody>
      </p:sp>
      <p:sp>
        <p:nvSpPr>
          <p:cNvPr id="5" name="Left Arrow 4"/>
          <p:cNvSpPr/>
          <p:nvPr/>
        </p:nvSpPr>
        <p:spPr>
          <a:xfrm>
            <a:off x="3429000" y="3810000"/>
            <a:ext cx="1447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53252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High Dollar Volume of Purchase by One Cardholder from </a:t>
            </a:r>
            <a:r>
              <a:rPr lang="en-US" sz="2200" dirty="0" smtClean="0"/>
              <a:t>an </a:t>
            </a:r>
            <a:r>
              <a:rPr lang="en-US" sz="2200" dirty="0"/>
              <a:t>Obscure Vendor</a:t>
            </a:r>
            <a:br>
              <a:rPr lang="en-US" sz="2200" dirty="0"/>
            </a:br>
            <a:r>
              <a:rPr lang="en-US" sz="2200" dirty="0"/>
              <a:t>Transaction Detail Report</a:t>
            </a:r>
          </a:p>
        </p:txBody>
      </p:sp>
      <p:sp>
        <p:nvSpPr>
          <p:cNvPr id="3" name="Content Placeholder 2"/>
          <p:cNvSpPr>
            <a:spLocks noGrp="1"/>
          </p:cNvSpPr>
          <p:nvPr>
            <p:ph idx="1"/>
          </p:nvPr>
        </p:nvSpPr>
        <p:spPr/>
        <p:txBody>
          <a:bodyPr/>
          <a:lstStyle/>
          <a:p>
            <a:r>
              <a:rPr lang="en-US" dirty="0" smtClean="0"/>
              <a:t>Enter Agent and Company number</a:t>
            </a:r>
          </a:p>
          <a:p>
            <a:r>
              <a:rPr lang="en-US" dirty="0" smtClean="0"/>
              <a:t>Select Run Report</a:t>
            </a:r>
          </a:p>
          <a:p>
            <a:endParaRPr lang="en-US" dirty="0" smtClean="0"/>
          </a:p>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743200"/>
            <a:ext cx="8128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47</a:t>
            </a:fld>
            <a:endParaRPr lang="en-US" dirty="0"/>
          </a:p>
        </p:txBody>
      </p:sp>
      <p:sp>
        <p:nvSpPr>
          <p:cNvPr id="6" name="Left Arrow 5"/>
          <p:cNvSpPr/>
          <p:nvPr/>
        </p:nvSpPr>
        <p:spPr>
          <a:xfrm rot="21307889">
            <a:off x="4343400" y="4038600"/>
            <a:ext cx="1295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20426882">
            <a:off x="2895600" y="5257800"/>
            <a:ext cx="12192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3272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High Dollar Volume of Purchase by One Cardholder from </a:t>
            </a:r>
            <a:r>
              <a:rPr lang="en-US" sz="2200" dirty="0" smtClean="0"/>
              <a:t>an </a:t>
            </a:r>
            <a:r>
              <a:rPr lang="en-US" sz="2200" dirty="0"/>
              <a:t>Obscure Vendor</a:t>
            </a:r>
            <a:br>
              <a:rPr lang="en-US" sz="2200" dirty="0"/>
            </a:br>
            <a:r>
              <a:rPr lang="en-US" sz="2200" dirty="0"/>
              <a:t>Transaction Detail Report</a:t>
            </a:r>
          </a:p>
        </p:txBody>
      </p:sp>
      <p:sp>
        <p:nvSpPr>
          <p:cNvPr id="3" name="Content Placeholder 2"/>
          <p:cNvSpPr>
            <a:spLocks noGrp="1"/>
          </p:cNvSpPr>
          <p:nvPr>
            <p:ph idx="1"/>
          </p:nvPr>
        </p:nvSpPr>
        <p:spPr/>
        <p:txBody>
          <a:bodyPr/>
          <a:lstStyle/>
          <a:p>
            <a:r>
              <a:rPr lang="en-US" dirty="0" smtClean="0"/>
              <a:t>Save the spreadsheet to your hard drive</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48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830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High Dollar Volume of Purchase by One Cardholder from </a:t>
            </a:r>
            <a:r>
              <a:rPr lang="en-US" sz="2200" dirty="0" smtClean="0"/>
              <a:t>an </a:t>
            </a:r>
            <a:r>
              <a:rPr lang="en-US" sz="2200" dirty="0"/>
              <a:t>Obscure Vendor</a:t>
            </a:r>
            <a:br>
              <a:rPr lang="en-US" sz="2200" dirty="0"/>
            </a:br>
            <a:r>
              <a:rPr lang="en-US" sz="2200" dirty="0"/>
              <a:t>Transaction Detail Report</a:t>
            </a:r>
          </a:p>
        </p:txBody>
      </p:sp>
      <p:sp>
        <p:nvSpPr>
          <p:cNvPr id="3" name="Content Placeholder 2"/>
          <p:cNvSpPr>
            <a:spLocks noGrp="1"/>
          </p:cNvSpPr>
          <p:nvPr>
            <p:ph idx="1"/>
          </p:nvPr>
        </p:nvSpPr>
        <p:spPr/>
        <p:txBody>
          <a:bodyPr/>
          <a:lstStyle/>
          <a:p>
            <a:r>
              <a:rPr lang="en-US" dirty="0" smtClean="0"/>
              <a:t>Sort Transaction amount Largest to Smallest, then by cardholder</a:t>
            </a:r>
          </a:p>
          <a:p>
            <a:r>
              <a:rPr lang="en-US" dirty="0" smtClean="0"/>
              <a:t>Hide extra columns</a:t>
            </a:r>
          </a:p>
          <a:p>
            <a:endParaRPr lang="en-US" dirty="0" smtClean="0"/>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276600"/>
            <a:ext cx="714375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49</a:t>
            </a:fld>
            <a:endParaRPr lang="en-US" dirty="0"/>
          </a:p>
        </p:txBody>
      </p:sp>
    </p:spTree>
    <p:extLst>
      <p:ext uri="{BB962C8B-B14F-4D97-AF65-F5344CB8AC3E}">
        <p14:creationId xmlns:p14="http://schemas.microsoft.com/office/powerpoint/2010/main" val="392534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AccessOnline</a:t>
            </a:r>
            <a:endParaRPr lang="en-US" dirty="0"/>
          </a:p>
        </p:txBody>
      </p:sp>
      <p:sp>
        <p:nvSpPr>
          <p:cNvPr id="3" name="Content Placeholder 2"/>
          <p:cNvSpPr>
            <a:spLocks noGrp="1"/>
          </p:cNvSpPr>
          <p:nvPr>
            <p:ph idx="1"/>
          </p:nvPr>
        </p:nvSpPr>
        <p:spPr/>
        <p:txBody>
          <a:bodyPr/>
          <a:lstStyle/>
          <a:p>
            <a:r>
              <a:rPr lang="en-US" dirty="0" smtClean="0"/>
              <a:t>Sign onto AccessOnline</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438400"/>
            <a:ext cx="8128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9923D19-9D93-49A8-99DB-24B043B58CAF}" type="slidenum">
              <a:rPr lang="en-US" smtClean="0"/>
              <a:t>5</a:t>
            </a:fld>
            <a:endParaRPr lang="en-US" dirty="0"/>
          </a:p>
        </p:txBody>
      </p:sp>
    </p:spTree>
    <p:extLst>
      <p:ext uri="{BB962C8B-B14F-4D97-AF65-F5344CB8AC3E}">
        <p14:creationId xmlns:p14="http://schemas.microsoft.com/office/powerpoint/2010/main" val="1209573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High Dollar Volume of Purchase by One Cardholder from </a:t>
            </a:r>
            <a:r>
              <a:rPr lang="en-US" sz="2200" dirty="0" smtClean="0"/>
              <a:t>an </a:t>
            </a:r>
            <a:r>
              <a:rPr lang="en-US" sz="2200" dirty="0"/>
              <a:t>Obscure Vendor</a:t>
            </a:r>
            <a:br>
              <a:rPr lang="en-US" sz="2200" dirty="0"/>
            </a:br>
            <a:r>
              <a:rPr lang="en-US" sz="2200" dirty="0"/>
              <a:t>Transaction Detail Report</a:t>
            </a:r>
          </a:p>
        </p:txBody>
      </p:sp>
      <p:sp>
        <p:nvSpPr>
          <p:cNvPr id="3" name="Content Placeholder 2"/>
          <p:cNvSpPr>
            <a:spLocks noGrp="1"/>
          </p:cNvSpPr>
          <p:nvPr>
            <p:ph idx="1"/>
          </p:nvPr>
        </p:nvSpPr>
        <p:spPr/>
        <p:txBody>
          <a:bodyPr/>
          <a:lstStyle/>
          <a:p>
            <a:r>
              <a:rPr lang="en-US" dirty="0" smtClean="0"/>
              <a:t>Review for obscure merchants</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494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High Dollar Volume of Purchase by One Cardholder from </a:t>
            </a:r>
            <a:r>
              <a:rPr lang="en-US" sz="2200" dirty="0" smtClean="0"/>
              <a:t>an </a:t>
            </a:r>
            <a:r>
              <a:rPr lang="en-US" sz="2200" dirty="0"/>
              <a:t>Obscure Vendor</a:t>
            </a:r>
            <a:br>
              <a:rPr lang="en-US" sz="2200" dirty="0"/>
            </a:br>
            <a:r>
              <a:rPr lang="en-US" sz="2200" dirty="0"/>
              <a:t>Transaction Detail Report</a:t>
            </a:r>
          </a:p>
        </p:txBody>
      </p:sp>
      <p:sp>
        <p:nvSpPr>
          <p:cNvPr id="3" name="Content Placeholder 2"/>
          <p:cNvSpPr>
            <a:spLocks noGrp="1"/>
          </p:cNvSpPr>
          <p:nvPr>
            <p:ph idx="1"/>
          </p:nvPr>
        </p:nvSpPr>
        <p:spPr/>
        <p:txBody>
          <a:bodyPr/>
          <a:lstStyle/>
          <a:p>
            <a:r>
              <a:rPr lang="en-US" dirty="0" smtClean="0"/>
              <a:t>Any obscure vendor needs to be investigated</a:t>
            </a:r>
          </a:p>
          <a:p>
            <a:r>
              <a:rPr lang="en-US" dirty="0" smtClean="0"/>
              <a:t>Ask the cardholder for additional information</a:t>
            </a:r>
          </a:p>
          <a:p>
            <a:r>
              <a:rPr lang="en-US" dirty="0" smtClean="0"/>
              <a:t>Research the vendor on Department of Assessment and Taxation Website</a:t>
            </a:r>
            <a:r>
              <a:rPr lang="en-US" dirty="0"/>
              <a:t> </a:t>
            </a:r>
            <a:r>
              <a:rPr lang="en-US" dirty="0" smtClean="0"/>
              <a:t>to determine if registered to do business in MD or Secretary of State if outside of MD</a:t>
            </a:r>
          </a:p>
          <a:p>
            <a:r>
              <a:rPr lang="en-US" dirty="0" smtClean="0"/>
              <a:t>Google the company to determine legitimacy</a:t>
            </a:r>
          </a:p>
          <a:p>
            <a:pPr marL="0" indent="0">
              <a:buNone/>
            </a:pPr>
            <a:endParaRPr lang="en-US" dirty="0" smtClean="0"/>
          </a:p>
        </p:txBody>
      </p:sp>
      <p:sp>
        <p:nvSpPr>
          <p:cNvPr id="4" name="Slide Number Placeholder 3"/>
          <p:cNvSpPr>
            <a:spLocks noGrp="1"/>
          </p:cNvSpPr>
          <p:nvPr>
            <p:ph type="sldNum" sz="quarter" idx="12"/>
          </p:nvPr>
        </p:nvSpPr>
        <p:spPr/>
        <p:txBody>
          <a:bodyPr/>
          <a:lstStyle/>
          <a:p>
            <a:fld id="{49923D19-9D93-49A8-99DB-24B043B58CAF}" type="slidenum">
              <a:rPr lang="en-US" smtClean="0"/>
              <a:t>51</a:t>
            </a:fld>
            <a:endParaRPr lang="en-US" dirty="0"/>
          </a:p>
        </p:txBody>
      </p:sp>
    </p:spTree>
    <p:extLst>
      <p:ext uri="{BB962C8B-B14F-4D97-AF65-F5344CB8AC3E}">
        <p14:creationId xmlns:p14="http://schemas.microsoft.com/office/powerpoint/2010/main" val="839575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Purchases Structured to Avoid Transactions Limits (Split Purchases)</a:t>
            </a:r>
          </a:p>
        </p:txBody>
      </p:sp>
      <p:sp>
        <p:nvSpPr>
          <p:cNvPr id="3" name="Subtitle 2"/>
          <p:cNvSpPr>
            <a:spLocks noGrp="1"/>
          </p:cNvSpPr>
          <p:nvPr>
            <p:ph type="subTitle" idx="1"/>
          </p:nvPr>
        </p:nvSpPr>
        <p:spPr/>
        <p:txBody>
          <a:bodyPr/>
          <a:lstStyle/>
          <a:p>
            <a:r>
              <a:rPr lang="en-US" dirty="0" smtClean="0"/>
              <a:t>Transaction Detail Report</a:t>
            </a:r>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52</a:t>
            </a:fld>
            <a:endParaRPr lang="en-US" dirty="0"/>
          </a:p>
        </p:txBody>
      </p:sp>
    </p:spTree>
    <p:extLst>
      <p:ext uri="{BB962C8B-B14F-4D97-AF65-F5344CB8AC3E}">
        <p14:creationId xmlns:p14="http://schemas.microsoft.com/office/powerpoint/2010/main" val="3400840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Purchases Structured to Avoid Transactions Limits (Split Purchases)</a:t>
            </a:r>
            <a:endParaRPr lang="en-US" dirty="0"/>
          </a:p>
        </p:txBody>
      </p:sp>
      <p:sp>
        <p:nvSpPr>
          <p:cNvPr id="3" name="Content Placeholder 2"/>
          <p:cNvSpPr>
            <a:spLocks noGrp="1"/>
          </p:cNvSpPr>
          <p:nvPr>
            <p:ph idx="1"/>
          </p:nvPr>
        </p:nvSpPr>
        <p:spPr/>
        <p:txBody>
          <a:bodyPr/>
          <a:lstStyle/>
          <a:p>
            <a:r>
              <a:rPr lang="en-US" dirty="0" smtClean="0"/>
              <a:t>Select the Transaction Detailed Report previously used</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53</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743200"/>
            <a:ext cx="8128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580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Purchases Structured to Avoid Transactions Limits (Split Purchases)</a:t>
            </a:r>
            <a:endParaRPr lang="en-US" dirty="0"/>
          </a:p>
        </p:txBody>
      </p:sp>
      <p:sp>
        <p:nvSpPr>
          <p:cNvPr id="3" name="Content Placeholder 2"/>
          <p:cNvSpPr>
            <a:spLocks noGrp="1"/>
          </p:cNvSpPr>
          <p:nvPr>
            <p:ph idx="1"/>
          </p:nvPr>
        </p:nvSpPr>
        <p:spPr/>
        <p:txBody>
          <a:bodyPr/>
          <a:lstStyle/>
          <a:p>
            <a:r>
              <a:rPr lang="en-US" dirty="0" smtClean="0"/>
              <a:t>Scroll right hide unnecessary columns</a:t>
            </a:r>
          </a:p>
          <a:p>
            <a:r>
              <a:rPr lang="en-US" dirty="0" smtClean="0"/>
              <a:t>Sort by Name, Merchant Name, Transaction Date</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54</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00400"/>
            <a:ext cx="714375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247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Purchases Structured to Avoid Transactions Limits (Split Purchases)</a:t>
            </a:r>
            <a:endParaRPr lang="en-US" dirty="0"/>
          </a:p>
        </p:txBody>
      </p:sp>
      <p:sp>
        <p:nvSpPr>
          <p:cNvPr id="3" name="Content Placeholder 2"/>
          <p:cNvSpPr>
            <a:spLocks noGrp="1"/>
          </p:cNvSpPr>
          <p:nvPr>
            <p:ph idx="1"/>
          </p:nvPr>
        </p:nvSpPr>
        <p:spPr/>
        <p:txBody>
          <a:bodyPr/>
          <a:lstStyle/>
          <a:p>
            <a:r>
              <a:rPr lang="en-US" dirty="0" smtClean="0"/>
              <a:t>Look for same vendor with transaction amounts at or near the Cardholder’s SPL</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55</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743200"/>
            <a:ext cx="8128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7783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Purchases Structured to Avoid Transactions Limits (Split Purchases)</a:t>
            </a:r>
            <a:endParaRPr lang="en-US" dirty="0"/>
          </a:p>
        </p:txBody>
      </p:sp>
      <p:sp>
        <p:nvSpPr>
          <p:cNvPr id="3" name="Content Placeholder 2"/>
          <p:cNvSpPr>
            <a:spLocks noGrp="1"/>
          </p:cNvSpPr>
          <p:nvPr>
            <p:ph idx="1"/>
          </p:nvPr>
        </p:nvSpPr>
        <p:spPr/>
        <p:txBody>
          <a:bodyPr/>
          <a:lstStyle/>
          <a:p>
            <a:r>
              <a:rPr lang="en-US" dirty="0" smtClean="0"/>
              <a:t>These transactions should be reviewed</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56</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19955576">
            <a:off x="5029200" y="5105400"/>
            <a:ext cx="9906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05034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Purchases Structured to Avoid Transactions Limits (Split Purchases)</a:t>
            </a:r>
            <a:endParaRPr lang="en-US" dirty="0"/>
          </a:p>
        </p:txBody>
      </p:sp>
      <p:sp>
        <p:nvSpPr>
          <p:cNvPr id="3" name="Content Placeholder 2"/>
          <p:cNvSpPr>
            <a:spLocks noGrp="1"/>
          </p:cNvSpPr>
          <p:nvPr>
            <p:ph idx="1"/>
          </p:nvPr>
        </p:nvSpPr>
        <p:spPr/>
        <p:txBody>
          <a:bodyPr/>
          <a:lstStyle/>
          <a:p>
            <a:r>
              <a:rPr lang="en-US" dirty="0" smtClean="0"/>
              <a:t>Also check if multiple cardholders are involved</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57</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514600"/>
            <a:ext cx="71437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0053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Purchases Structured to Avoid Transactions Limits (Split </a:t>
            </a:r>
            <a:r>
              <a:rPr lang="en-US" dirty="0" smtClean="0"/>
              <a:t>Purchases)</a:t>
            </a:r>
            <a:endParaRPr lang="en-US" dirty="0"/>
          </a:p>
        </p:txBody>
      </p:sp>
      <p:sp>
        <p:nvSpPr>
          <p:cNvPr id="3" name="Content Placeholder 2"/>
          <p:cNvSpPr>
            <a:spLocks noGrp="1"/>
          </p:cNvSpPr>
          <p:nvPr>
            <p:ph idx="1"/>
          </p:nvPr>
        </p:nvSpPr>
        <p:spPr/>
        <p:txBody>
          <a:bodyPr/>
          <a:lstStyle/>
          <a:p>
            <a:r>
              <a:rPr lang="en-US" dirty="0" smtClean="0"/>
              <a:t>Here is an example made up for training </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58</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812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5221147" y="5080322"/>
            <a:ext cx="9144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2313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Purchases Structured to Avoid Transactions Limits (Split </a:t>
            </a:r>
            <a:r>
              <a:rPr lang="en-US" dirty="0" smtClean="0"/>
              <a:t>Purchases)</a:t>
            </a:r>
            <a:endParaRPr lang="en-US" dirty="0"/>
          </a:p>
        </p:txBody>
      </p:sp>
      <p:sp>
        <p:nvSpPr>
          <p:cNvPr id="3" name="Content Placeholder 2"/>
          <p:cNvSpPr>
            <a:spLocks noGrp="1"/>
          </p:cNvSpPr>
          <p:nvPr>
            <p:ph idx="1"/>
          </p:nvPr>
        </p:nvSpPr>
        <p:spPr/>
        <p:txBody>
          <a:bodyPr/>
          <a:lstStyle/>
          <a:p>
            <a:r>
              <a:rPr lang="en-US" dirty="0" smtClean="0"/>
              <a:t>Remember that you will get some false positives</a:t>
            </a:r>
          </a:p>
          <a:p>
            <a:pPr lvl="1"/>
            <a:r>
              <a:rPr lang="en-US" dirty="0" smtClean="0"/>
              <a:t>Five people attending a conference that stay in the same hotel (each room is a separate transaction)</a:t>
            </a:r>
          </a:p>
          <a:p>
            <a:pPr lvl="1"/>
            <a:r>
              <a:rPr lang="en-US" dirty="0" smtClean="0"/>
              <a:t>Getting parts to repair a vehicle (SHA), but when the mechanic tears down the engine and finds that additional parts are needed</a:t>
            </a:r>
          </a:p>
          <a:p>
            <a:r>
              <a:rPr lang="en-US" dirty="0" smtClean="0"/>
              <a:t>Look for when a large ticket item is split</a:t>
            </a:r>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59</a:t>
            </a:fld>
            <a:endParaRPr lang="en-US" dirty="0"/>
          </a:p>
        </p:txBody>
      </p:sp>
    </p:spTree>
    <p:extLst>
      <p:ext uri="{BB962C8B-B14F-4D97-AF65-F5344CB8AC3E}">
        <p14:creationId xmlns:p14="http://schemas.microsoft.com/office/powerpoint/2010/main" val="1662279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AccessOnline</a:t>
            </a:r>
            <a:endParaRPr lang="en-US" dirty="0"/>
          </a:p>
        </p:txBody>
      </p:sp>
      <p:sp>
        <p:nvSpPr>
          <p:cNvPr id="3" name="Content Placeholder 2"/>
          <p:cNvSpPr>
            <a:spLocks noGrp="1"/>
          </p:cNvSpPr>
          <p:nvPr>
            <p:ph idx="1"/>
          </p:nvPr>
        </p:nvSpPr>
        <p:spPr/>
        <p:txBody>
          <a:bodyPr/>
          <a:lstStyle/>
          <a:p>
            <a:r>
              <a:rPr lang="en-US" dirty="0" smtClean="0"/>
              <a:t>Select Reporting</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93851"/>
            <a:ext cx="812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1531088" y="3827721"/>
            <a:ext cx="1219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49923D19-9D93-49A8-99DB-24B043B58CAF}" type="slidenum">
              <a:rPr lang="en-US" smtClean="0"/>
              <a:t>6</a:t>
            </a:fld>
            <a:endParaRPr lang="en-US" dirty="0"/>
          </a:p>
        </p:txBody>
      </p:sp>
    </p:spTree>
    <p:extLst>
      <p:ext uri="{BB962C8B-B14F-4D97-AF65-F5344CB8AC3E}">
        <p14:creationId xmlns:p14="http://schemas.microsoft.com/office/powerpoint/2010/main" val="29694133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Practices</a:t>
            </a:r>
            <a:endParaRPr lang="en-US" dirty="0"/>
          </a:p>
        </p:txBody>
      </p:sp>
      <p:sp>
        <p:nvSpPr>
          <p:cNvPr id="3" name="Content Placeholder 2"/>
          <p:cNvSpPr>
            <a:spLocks noGrp="1"/>
          </p:cNvSpPr>
          <p:nvPr>
            <p:ph idx="1"/>
          </p:nvPr>
        </p:nvSpPr>
        <p:spPr/>
        <p:txBody>
          <a:bodyPr>
            <a:normAutofit/>
          </a:bodyPr>
          <a:lstStyle/>
          <a:p>
            <a:r>
              <a:rPr lang="en-US" sz="2800" dirty="0"/>
              <a:t>These enhanced techniques are in addition to your monthly CPC reviews.  </a:t>
            </a:r>
            <a:endParaRPr lang="en-US" sz="2800" dirty="0" smtClean="0"/>
          </a:p>
          <a:p>
            <a:pPr lvl="1"/>
            <a:r>
              <a:rPr lang="en-US" sz="2400" dirty="0" smtClean="0"/>
              <a:t>Ensuring </a:t>
            </a:r>
            <a:r>
              <a:rPr lang="en-US" sz="2400" dirty="0"/>
              <a:t>compliance with </a:t>
            </a:r>
            <a:r>
              <a:rPr lang="en-US" sz="2400" dirty="0" smtClean="0"/>
              <a:t>the </a:t>
            </a:r>
            <a:r>
              <a:rPr lang="en-US" sz="2400" i="1" u="sng" dirty="0" smtClean="0"/>
              <a:t>CPC Program Policy and Procedures Manual</a:t>
            </a:r>
            <a:r>
              <a:rPr lang="en-US" sz="2400" dirty="0" smtClean="0"/>
              <a:t>, COMAR And Procurement rules</a:t>
            </a:r>
          </a:p>
          <a:p>
            <a:pPr lvl="1"/>
            <a:r>
              <a:rPr lang="en-US" sz="2400" dirty="0" smtClean="0"/>
              <a:t>Purchases “Further the Business of the State” </a:t>
            </a:r>
          </a:p>
          <a:p>
            <a:pPr lvl="1"/>
            <a:r>
              <a:rPr lang="en-US" sz="2400" dirty="0" smtClean="0"/>
              <a:t>No gift cards or other cash like items</a:t>
            </a:r>
          </a:p>
          <a:p>
            <a:pPr lvl="1"/>
            <a:r>
              <a:rPr lang="en-US" sz="2400" dirty="0" smtClean="0"/>
              <a:t>Reviewers and Managers practice due diligence in their reviews and approval</a:t>
            </a:r>
          </a:p>
          <a:p>
            <a:pPr lvl="1"/>
            <a:r>
              <a:rPr lang="en-US" sz="2400" dirty="0" smtClean="0"/>
              <a:t>Cards and Account numbers are secured at all times</a:t>
            </a:r>
          </a:p>
          <a:p>
            <a:pPr lvl="1"/>
            <a:r>
              <a:rPr lang="en-US" sz="2400" dirty="0" smtClean="0"/>
              <a:t>Problems are reported timely</a:t>
            </a:r>
          </a:p>
          <a:p>
            <a:endParaRPr lang="en-US" dirty="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60</a:t>
            </a:fld>
            <a:endParaRPr lang="en-US" dirty="0"/>
          </a:p>
        </p:txBody>
      </p:sp>
    </p:spTree>
    <p:extLst>
      <p:ext uri="{BB962C8B-B14F-4D97-AF65-F5344CB8AC3E}">
        <p14:creationId xmlns:p14="http://schemas.microsoft.com/office/powerpoint/2010/main" val="10295156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Corporate Purchasing Card Staff</a:t>
            </a:r>
          </a:p>
          <a:p>
            <a:pPr lvl="1"/>
            <a:r>
              <a:rPr lang="en-US" dirty="0" smtClean="0"/>
              <a:t>Gerard Mueller, 410-260-7520 </a:t>
            </a:r>
            <a:r>
              <a:rPr lang="en-US" dirty="0" smtClean="0">
                <a:hlinkClick r:id="rId3"/>
              </a:rPr>
              <a:t>gmueller@comp.state.md.us</a:t>
            </a:r>
            <a:endParaRPr lang="en-US" dirty="0" smtClean="0"/>
          </a:p>
          <a:p>
            <a:pPr lvl="1"/>
            <a:r>
              <a:rPr lang="en-US" dirty="0" smtClean="0"/>
              <a:t>Guy Brashears, 410-260-7458</a:t>
            </a:r>
          </a:p>
          <a:p>
            <a:pPr lvl="1"/>
            <a:r>
              <a:rPr lang="en-US" dirty="0" smtClean="0">
                <a:hlinkClick r:id="rId4"/>
              </a:rPr>
              <a:t>gbrashears@comp.state.md.us</a:t>
            </a:r>
            <a:endParaRPr lang="en-US" dirty="0" smtClean="0"/>
          </a:p>
          <a:p>
            <a:r>
              <a:rPr lang="en-US" dirty="0" smtClean="0"/>
              <a:t>Assistant Director for GAD</a:t>
            </a:r>
          </a:p>
          <a:p>
            <a:pPr lvl="1"/>
            <a:r>
              <a:rPr lang="en-US" dirty="0" smtClean="0"/>
              <a:t>Sandra Zinck, 410-260-7820</a:t>
            </a:r>
          </a:p>
          <a:p>
            <a:pPr lvl="1"/>
            <a:r>
              <a:rPr lang="en-US" dirty="0" smtClean="0">
                <a:hlinkClick r:id="rId5"/>
              </a:rPr>
              <a:t>szinck@comp.state.md.us</a:t>
            </a:r>
            <a:endParaRPr lang="en-US" dirty="0" smtClean="0"/>
          </a:p>
        </p:txBody>
      </p:sp>
      <p:sp>
        <p:nvSpPr>
          <p:cNvPr id="4" name="Slide Number Placeholder 3"/>
          <p:cNvSpPr>
            <a:spLocks noGrp="1"/>
          </p:cNvSpPr>
          <p:nvPr>
            <p:ph type="sldNum" sz="quarter" idx="12"/>
          </p:nvPr>
        </p:nvSpPr>
        <p:spPr/>
        <p:txBody>
          <a:bodyPr/>
          <a:lstStyle/>
          <a:p>
            <a:fld id="{49923D19-9D93-49A8-99DB-24B043B58CAF}" type="slidenum">
              <a:rPr lang="en-US" smtClean="0"/>
              <a:t>61</a:t>
            </a:fld>
            <a:endParaRPr lang="en-US" dirty="0"/>
          </a:p>
        </p:txBody>
      </p:sp>
    </p:spTree>
    <p:extLst>
      <p:ext uri="{BB962C8B-B14F-4D97-AF65-F5344CB8AC3E}">
        <p14:creationId xmlns:p14="http://schemas.microsoft.com/office/powerpoint/2010/main" val="212587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Level 3 Data</a:t>
            </a:r>
            <a:endParaRPr lang="en-US" dirty="0"/>
          </a:p>
        </p:txBody>
      </p:sp>
      <p:sp>
        <p:nvSpPr>
          <p:cNvPr id="3" name="Subtitle 2"/>
          <p:cNvSpPr>
            <a:spLocks noGrp="1"/>
          </p:cNvSpPr>
          <p:nvPr>
            <p:ph type="subTitle" idx="1"/>
          </p:nvPr>
        </p:nvSpPr>
        <p:spPr/>
        <p:txBody>
          <a:bodyPr/>
          <a:lstStyle/>
          <a:p>
            <a:r>
              <a:rPr lang="en-US" dirty="0" smtClean="0"/>
              <a:t>Merchant Spend Analysis by Line Item</a:t>
            </a:r>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7</a:t>
            </a:fld>
            <a:endParaRPr lang="en-US" dirty="0"/>
          </a:p>
        </p:txBody>
      </p:sp>
    </p:spTree>
    <p:extLst>
      <p:ext uri="{BB962C8B-B14F-4D97-AF65-F5344CB8AC3E}">
        <p14:creationId xmlns:p14="http://schemas.microsoft.com/office/powerpoint/2010/main" val="392195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Merchant Spend Analysis by Line Item</a:t>
            </a:r>
            <a:br>
              <a:rPr lang="en-US" dirty="0"/>
            </a:br>
            <a:r>
              <a:rPr lang="en-US" dirty="0" smtClean="0"/>
              <a:t>(Level 3 Data)</a:t>
            </a:r>
            <a:endParaRPr lang="en-US" dirty="0"/>
          </a:p>
        </p:txBody>
      </p:sp>
      <p:sp>
        <p:nvSpPr>
          <p:cNvPr id="3" name="Content Placeholder 2"/>
          <p:cNvSpPr>
            <a:spLocks noGrp="1"/>
          </p:cNvSpPr>
          <p:nvPr>
            <p:ph idx="1"/>
          </p:nvPr>
        </p:nvSpPr>
        <p:spPr/>
        <p:txBody>
          <a:bodyPr/>
          <a:lstStyle/>
          <a:p>
            <a:r>
              <a:rPr lang="en-US" dirty="0" smtClean="0"/>
              <a:t>Select Supplier Management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8</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209800"/>
            <a:ext cx="8128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4572000" y="38862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7458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Merchant Spend Analysis by Line Item</a:t>
            </a:r>
            <a:br>
              <a:rPr lang="en-US" dirty="0"/>
            </a:br>
            <a:r>
              <a:rPr lang="en-US" dirty="0" smtClean="0"/>
              <a:t>(Level 3 Data)</a:t>
            </a:r>
            <a:endParaRPr lang="en-US" dirty="0"/>
          </a:p>
        </p:txBody>
      </p:sp>
      <p:sp>
        <p:nvSpPr>
          <p:cNvPr id="3" name="Content Placeholder 2"/>
          <p:cNvSpPr>
            <a:spLocks noGrp="1"/>
          </p:cNvSpPr>
          <p:nvPr>
            <p:ph idx="1"/>
          </p:nvPr>
        </p:nvSpPr>
        <p:spPr/>
        <p:txBody>
          <a:bodyPr/>
          <a:lstStyle/>
          <a:p>
            <a:r>
              <a:rPr lang="en-US" dirty="0" smtClean="0"/>
              <a:t>Select Merchant Spend Analysis by Line Item</a:t>
            </a:r>
          </a:p>
          <a:p>
            <a:endParaRPr lang="en-US" dirty="0"/>
          </a:p>
        </p:txBody>
      </p:sp>
      <p:sp>
        <p:nvSpPr>
          <p:cNvPr id="4" name="Slide Number Placeholder 3"/>
          <p:cNvSpPr>
            <a:spLocks noGrp="1"/>
          </p:cNvSpPr>
          <p:nvPr>
            <p:ph type="sldNum" sz="quarter" idx="12"/>
          </p:nvPr>
        </p:nvSpPr>
        <p:spPr/>
        <p:txBody>
          <a:bodyPr/>
          <a:lstStyle/>
          <a:p>
            <a:fld id="{49923D19-9D93-49A8-99DB-24B043B58CAF}" type="slidenum">
              <a:rPr lang="en-US" smtClean="0"/>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362200"/>
            <a:ext cx="8128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5105400" y="3733800"/>
            <a:ext cx="1066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5468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1873</Words>
  <Application>Microsoft Office PowerPoint</Application>
  <PresentationFormat>On-screen Show (4:3)</PresentationFormat>
  <Paragraphs>374</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Corporate Purchasing Card </vt:lpstr>
      <vt:lpstr>Agenda</vt:lpstr>
      <vt:lpstr>Background</vt:lpstr>
      <vt:lpstr>Background</vt:lpstr>
      <vt:lpstr>AccessOnline</vt:lpstr>
      <vt:lpstr>AccessOnline</vt:lpstr>
      <vt:lpstr>Level 3 Data</vt:lpstr>
      <vt:lpstr>Merchant Spend Analysis by Line Item (Level 3 Data)</vt:lpstr>
      <vt:lpstr>Merchant Spend Analysis by Line Item (Level 3 Data)</vt:lpstr>
      <vt:lpstr>Merchant Spend Analysis by Line Item (Level 3 Data)</vt:lpstr>
      <vt:lpstr>Merchant Spend Analysis by Line Item (Level 3 Data)</vt:lpstr>
      <vt:lpstr>Merchant Spend Analysis by Line Item (Level 3 Data)</vt:lpstr>
      <vt:lpstr>Merchant Spend Analysis by Line Item (Level 3 Data)</vt:lpstr>
      <vt:lpstr>Merchant Spend Analysis by Line Item (Level 3 Data)</vt:lpstr>
      <vt:lpstr>Merchant Spend Analysis by Line Item (Level 3 Data)</vt:lpstr>
      <vt:lpstr>Declined Transaction Review</vt:lpstr>
      <vt:lpstr>Declined Transaction Report</vt:lpstr>
      <vt:lpstr>Declined Transaction Report</vt:lpstr>
      <vt:lpstr>Declined Transaction Report</vt:lpstr>
      <vt:lpstr>Declined Transaction Report</vt:lpstr>
      <vt:lpstr>Declined Transaction Report</vt:lpstr>
      <vt:lpstr>Declined Transaction Report</vt:lpstr>
      <vt:lpstr>Declined Transaction Report</vt:lpstr>
      <vt:lpstr>Declined Transaction Report</vt:lpstr>
      <vt:lpstr>Multiple Vendors at One Address</vt:lpstr>
      <vt:lpstr>Multiple Vendors at One Address </vt:lpstr>
      <vt:lpstr>Multiple Vendors at One Address </vt:lpstr>
      <vt:lpstr>Multiple Vendors at One Address</vt:lpstr>
      <vt:lpstr>Multiple Vendors at One Address</vt:lpstr>
      <vt:lpstr>Multiple Vendors at One Address </vt:lpstr>
      <vt:lpstr>Multiple Vendors at One Address </vt:lpstr>
      <vt:lpstr>Multiple Vendors at One Address </vt:lpstr>
      <vt:lpstr>Multiple Vendors at One Address </vt:lpstr>
      <vt:lpstr>Multiple Vendors at One Address </vt:lpstr>
      <vt:lpstr>Employee Address and Vendor Address are the Same </vt:lpstr>
      <vt:lpstr>Employee Address and Vendor Address are the Same </vt:lpstr>
      <vt:lpstr>Employee Address and Vendor Address are the Same </vt:lpstr>
      <vt:lpstr>Employee Address and Vendor Address are the Same </vt:lpstr>
      <vt:lpstr>Employee Address and Vendor Address are the Same </vt:lpstr>
      <vt:lpstr>Employee Address and Vendor Address are the Same </vt:lpstr>
      <vt:lpstr>Employee Address and Vendor Address are the Same </vt:lpstr>
      <vt:lpstr>High Dollar Volume of Purchase by One Cardholder from an Obscure Vendor  </vt:lpstr>
      <vt:lpstr>High Dollar Volume of Purchase by One Cardholder from an Obscure Vendor Transaction Detail Report</vt:lpstr>
      <vt:lpstr>High Dollar Volume of Purchase by One Cardholder from an Obscure Vendor Transaction Detail Report</vt:lpstr>
      <vt:lpstr>High Dollar Volume of Purchase by One Cardholder from an Obscure Vendor Transaction Detail Report</vt:lpstr>
      <vt:lpstr>High Dollar Volume of Purchase by One Cardholder from an Obscure Vendor Transaction Detail Report</vt:lpstr>
      <vt:lpstr>High Dollar Volume of Purchase by One Cardholder from an Obscure Vendor Transaction Detail Report</vt:lpstr>
      <vt:lpstr>High Dollar Volume of Purchase by One Cardholder from an Obscure Vendor Transaction Detail Report</vt:lpstr>
      <vt:lpstr>High Dollar Volume of Purchase by One Cardholder from an Obscure Vendor Transaction Detail Report</vt:lpstr>
      <vt:lpstr>High Dollar Volume of Purchase by One Cardholder from an Obscure Vendor Transaction Detail Report</vt:lpstr>
      <vt:lpstr>High Dollar Volume of Purchase by One Cardholder from an Obscure Vendor Transaction Detail Report</vt:lpstr>
      <vt:lpstr>Purchases Structured to Avoid Transactions Limits (Split Purchases)</vt:lpstr>
      <vt:lpstr>Purchases Structured to Avoid Transactions Limits (Split Purchases)</vt:lpstr>
      <vt:lpstr>Purchases Structured to Avoid Transactions Limits (Split Purchases)</vt:lpstr>
      <vt:lpstr>Purchases Structured to Avoid Transactions Limits (Split Purchases)</vt:lpstr>
      <vt:lpstr>Purchases Structured to Avoid Transactions Limits (Split Purchases)</vt:lpstr>
      <vt:lpstr>Purchases Structured to Avoid Transactions Limits (Split Purchases)</vt:lpstr>
      <vt:lpstr>Purchases Structured to Avoid Transactions Limits (Split Purchases)</vt:lpstr>
      <vt:lpstr>Purchases Structured to Avoid Transactions Limits (Split Purchases)</vt:lpstr>
      <vt:lpstr>Recommended Practices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Purchasing Card</dc:title>
  <dc:creator>ITDAD</dc:creator>
  <cp:lastModifiedBy>gmueller</cp:lastModifiedBy>
  <cp:revision>121</cp:revision>
  <cp:lastPrinted>2015-03-11T19:08:55Z</cp:lastPrinted>
  <dcterms:created xsi:type="dcterms:W3CDTF">2014-12-04T14:33:28Z</dcterms:created>
  <dcterms:modified xsi:type="dcterms:W3CDTF">2015-03-11T19:09:25Z</dcterms:modified>
</cp:coreProperties>
</file>